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 Slab"/>
      <p:regular r:id="rId52"/>
      <p:bold r:id="rId53"/>
    </p:embeddedFont>
    <p:embeddedFont>
      <p:font typeface="Proxima Nova"/>
      <p:regular r:id="rId54"/>
      <p:bold r:id="rId55"/>
      <p:italic r:id="rId56"/>
      <p:boldItalic r:id="rId57"/>
    </p:embeddedFont>
    <p:embeddedFont>
      <p:font typeface="Source Sans Pr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7B41AA2-1869-4F10-A44F-C09DD23D23FE}">
  <a:tblStyle styleId="{F7B41AA2-1869-4F10-A44F-C09DD23D23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SourceSansPr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SourceSansPr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Slab-bold.fntdata"/><Relationship Id="rId52" Type="http://schemas.openxmlformats.org/officeDocument/2006/relationships/font" Target="fonts/RobotoSlab-regular.fntdata"/><Relationship Id="rId11" Type="http://schemas.openxmlformats.org/officeDocument/2006/relationships/slide" Target="slides/slide5.xml"/><Relationship Id="rId55" Type="http://schemas.openxmlformats.org/officeDocument/2006/relationships/font" Target="fonts/ProximaNova-bold.fntdata"/><Relationship Id="rId10" Type="http://schemas.openxmlformats.org/officeDocument/2006/relationships/slide" Target="slides/slide4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59" Type="http://schemas.openxmlformats.org/officeDocument/2006/relationships/font" Target="fonts/SourceSansPro-bold.fntdata"/><Relationship Id="rId14" Type="http://schemas.openxmlformats.org/officeDocument/2006/relationships/slide" Target="slides/slide8.xml"/><Relationship Id="rId58" Type="http://schemas.openxmlformats.org/officeDocument/2006/relationships/font" Target="fonts/SourceSansPr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1914fefa4_1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1914fefa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82487d9b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82487d9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1914fefa4_1_4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1914fefa4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882487d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882487d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bc5e91db2_0_3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bc5e91db2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5a447905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5a4479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bc5e91db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bc5e91db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d5a447905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d5a44790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c5e91db2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bc5e91db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bc5e91db2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bc5e91db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bc5e91db2_0_4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bc5e91db2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1914fefa4_1_2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1914fefa4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bc5e91db2_0_4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bc5e91db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bc5e91db2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bc5e91db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bc5e91db2_0_5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bc5e91db2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bc5e91db2_0_5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bc5e91db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d5a447905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d5a44790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bc5e91db2_0_5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bc5e91db2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bc5e91db2_0_5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bc5e91db2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d5a447905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d5a44790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bc7ed860f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bc7ed86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bc7ed860f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bc7ed86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d5f0ed7c8_0_8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d5f0ed7c8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bc7ed86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bc7ed86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bad? a new relationship is introduced that doesn’t make sense, e.g. a node cannot be descendant of itself. Therefore, one of the matches has to be wrong (or one of the ontologies)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done in literature? In the papers we found, these were the type of loops detected and labelled as critical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bc7ed860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bc7ed860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bc5e91db2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bc5e91db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bc5e91db2_1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bc5e91db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d5a447905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d5a44790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868c84c91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868c84c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exist on a syntactic and on a semantic level</a:t>
            </a:r>
            <a:br>
              <a:rPr lang="en"/>
            </a:br>
            <a:r>
              <a:rPr lang="en"/>
              <a:t>Metrics can be used either for comparison, or otherwise, application dependent thresholds have to be defined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bc5e91db2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bc5e91db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bc5e91db2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bc5e91db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exist on a syntactic and on a semantic level</a:t>
            </a:r>
            <a:br>
              <a:rPr lang="en"/>
            </a:br>
            <a:r>
              <a:rPr lang="en"/>
              <a:t>Metrics can be used either for comparison, or otherwise, application dependent thresholds have to be defined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bc5e91db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bc5e91d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exist on a syntactic and on a semantic level</a:t>
            </a:r>
            <a:br>
              <a:rPr lang="en"/>
            </a:br>
            <a:r>
              <a:rPr lang="en"/>
              <a:t>Metrics can be used either for comparison, or otherwise, application dependent thresholds have to be defined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bc7ed860f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bc7ed860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exist on a syntactic and on a semantic level</a:t>
            </a:r>
            <a:br>
              <a:rPr lang="en"/>
            </a:br>
            <a:r>
              <a:rPr lang="en"/>
              <a:t>Metrics can be used either for comparison, or otherwise, application dependent thresholds have to be defined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1914fefa4_1_1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1914fefa4_1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d5f0ed7c8_0_9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5d5f0ed7c8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bc515a572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bc515a5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d6fb56f7b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d6fb56f7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d6fb56f7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d6fb56f7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1914fefa4_1_5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1914fefa4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bc1b2778b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bc1b2778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bc515a57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bc515a5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c1b2778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bc1b277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d5a44790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d5a4479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8812d12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8812d12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5f0ed7c8_0_8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5f0ed7c8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Bioportal: repository of biomedical ontologies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020263"/>
            <a:ext cx="5807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897625" y="4649963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422910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3448165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4933406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47505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253010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59363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004904"/>
            <a:ext cx="2538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3722325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4240992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493168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03491"/>
            <a:ext cx="2538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1878364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356119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4595578"/>
            <a:ext cx="2538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1"/>
            <a:ext cx="68490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8760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593400" y="805714"/>
            <a:ext cx="1957200" cy="8199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653985"/>
            <a:ext cx="443400" cy="27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02114"/>
            <a:ext cx="457200" cy="603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49075" y="564919"/>
            <a:ext cx="95100" cy="261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50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46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2000175" y="1087275"/>
            <a:ext cx="56175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1EA"/>
                </a:solidFill>
                <a:latin typeface="Proxima Nova"/>
                <a:ea typeface="Proxima Nova"/>
                <a:cs typeface="Proxima Nova"/>
                <a:sym typeface="Proxima Nova"/>
              </a:rPr>
              <a:t>Ontology</a:t>
            </a:r>
            <a:r>
              <a:rPr lang="en">
                <a:solidFill>
                  <a:srgbClr val="0091E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0091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1EA"/>
                </a:solidFill>
                <a:latin typeface="Proxima Nova"/>
                <a:ea typeface="Proxima Nova"/>
                <a:cs typeface="Proxima Nova"/>
                <a:sym typeface="Proxima Nova"/>
              </a:rPr>
              <a:t>Matching</a:t>
            </a:r>
            <a:endParaRPr>
              <a:solidFill>
                <a:srgbClr val="0091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352650" y="3275775"/>
            <a:ext cx="84387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63238"/>
                </a:solidFill>
                <a:latin typeface="Proxima Nova"/>
                <a:ea typeface="Proxima Nova"/>
                <a:cs typeface="Proxima Nova"/>
                <a:sym typeface="Proxima Nova"/>
              </a:rPr>
              <a:t>Knowledge Graphs Lab</a:t>
            </a:r>
            <a:br>
              <a:rPr lang="en" sz="2800">
                <a:solidFill>
                  <a:srgbClr val="26323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solidFill>
                  <a:srgbClr val="263238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r>
            <a:r>
              <a:rPr lang="en" sz="1800">
                <a:solidFill>
                  <a:srgbClr val="263238"/>
                </a:solidFill>
                <a:latin typeface="Proxima Nova"/>
                <a:ea typeface="Proxima Nova"/>
                <a:cs typeface="Proxima Nova"/>
                <a:sym typeface="Proxima Nova"/>
              </a:rPr>
              <a:t>.07.2019</a:t>
            </a:r>
            <a:endParaRPr sz="1800">
              <a:solidFill>
                <a:srgbClr val="2632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b="14332" l="0" r="0" t="17482"/>
          <a:stretch/>
        </p:blipFill>
        <p:spPr>
          <a:xfrm>
            <a:off x="5667375" y="94075"/>
            <a:ext cx="3248025" cy="9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654125"/>
            <a:ext cx="1108375" cy="11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13700" y="456524"/>
            <a:ext cx="75717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Mappings Evaluation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86150" y="1200150"/>
            <a:ext cx="4222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How good is one matching?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How good is the overall mapping?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Are there loops among </a:t>
            </a:r>
            <a:br>
              <a:rPr lang="en" sz="2400"/>
            </a:br>
            <a:r>
              <a:rPr lang="en" sz="2400"/>
              <a:t>the mappings?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4988" l="11746" r="9469" t="5765"/>
          <a:stretch/>
        </p:blipFill>
        <p:spPr>
          <a:xfrm>
            <a:off x="5185425" y="1014975"/>
            <a:ext cx="2553700" cy="14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125" y="2377825"/>
            <a:ext cx="4285425" cy="20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5086020" y="4344425"/>
            <a:ext cx="2932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05050"/>
                </a:solidFill>
              </a:rPr>
              <a:t>Assessing the practice of biomedical ontology evaluation: Gaps and opportunities (Amith et al.)</a:t>
            </a:r>
            <a:endParaRPr sz="1000">
              <a:solidFill>
                <a:srgbClr val="50505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23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534950" y="1748100"/>
            <a:ext cx="2236200" cy="167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709950" y="231925"/>
            <a:ext cx="25191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Our proposal</a:t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731400" y="1895438"/>
            <a:ext cx="1842900" cy="1382100"/>
          </a:xfrm>
          <a:prstGeom prst="ellipse">
            <a:avLst/>
          </a:prstGeom>
          <a:solidFill>
            <a:srgbClr val="C9DAF8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Evaluation of existent links between ontologies</a:t>
            </a:r>
            <a:endParaRPr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3270625" y="629725"/>
            <a:ext cx="2399700" cy="17994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3481450" y="787844"/>
            <a:ext cx="1977900" cy="1483500"/>
          </a:xfrm>
          <a:prstGeom prst="ellipse">
            <a:avLst/>
          </a:prstGeom>
          <a:solidFill>
            <a:srgbClr val="FCE5CD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Comparison of output results from different metrics</a:t>
            </a:r>
            <a:endParaRPr b="1"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3270625" y="2612525"/>
            <a:ext cx="2519100" cy="19233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3491988" y="2781418"/>
            <a:ext cx="2076300" cy="1585200"/>
          </a:xfrm>
          <a:prstGeom prst="ellipse">
            <a:avLst/>
          </a:prstGeom>
          <a:solidFill>
            <a:srgbClr val="B6D7A8"/>
          </a:solidFill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Evaluation of  our results</a:t>
            </a:r>
            <a:endParaRPr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5857050" y="472425"/>
            <a:ext cx="1977900" cy="8217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Terminological Similarity (preferred labels, synonyms, definitions)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5857050" y="1542472"/>
            <a:ext cx="1977900" cy="8217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Structural Similarity (Ancestors, Descendants)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5937750" y="2677133"/>
            <a:ext cx="1977900" cy="8217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Testing our findings (silver standard from Pistoia)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5937750" y="3649525"/>
            <a:ext cx="1977900" cy="8217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Calculation of Scores 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557550" y="2621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Our steps to reach our goal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24"/>
          <p:cNvSpPr txBox="1"/>
          <p:nvPr>
            <p:ph idx="4294967295" type="body"/>
          </p:nvPr>
        </p:nvSpPr>
        <p:spPr>
          <a:xfrm>
            <a:off x="938550" y="1117150"/>
            <a:ext cx="80901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b="1" lang="en" sz="2400"/>
              <a:t>Selection of a subset of ontologies </a:t>
            </a:r>
            <a:br>
              <a:rPr b="1" lang="en" sz="2400"/>
            </a:b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125" y="136550"/>
            <a:ext cx="1616925" cy="16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919950" y="1744500"/>
            <a:ext cx="6790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◎"/>
            </a:pPr>
            <a:r>
              <a:rPr b="1"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Access data </a:t>
            </a: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using the BioPortal REST API</a:t>
            </a: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905350" y="2495550"/>
            <a:ext cx="78501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◎"/>
            </a:pPr>
            <a:r>
              <a:rPr b="1"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Evaluation of existing mappings</a:t>
            </a:r>
            <a:endParaRPr b="1"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040725" y="2974550"/>
            <a:ext cx="7248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Try out different metrics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1066800" y="3505200"/>
            <a:ext cx="78501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Evaluate and refine the used metrics against </a:t>
            </a:r>
            <a:b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Silver Mappings provided from Pistoia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5"/>
          <p:cNvSpPr txBox="1"/>
          <p:nvPr>
            <p:ph idx="4294967295" type="ctrTitle"/>
          </p:nvPr>
        </p:nvSpPr>
        <p:spPr>
          <a:xfrm>
            <a:off x="359275" y="226875"/>
            <a:ext cx="7287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Selected Ontologies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13922" l="3748" r="3470" t="9325"/>
          <a:stretch/>
        </p:blipFill>
        <p:spPr>
          <a:xfrm>
            <a:off x="297650" y="1246988"/>
            <a:ext cx="5124650" cy="26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8763" l="3840" r="3831" t="9869"/>
          <a:stretch/>
        </p:blipFill>
        <p:spPr>
          <a:xfrm>
            <a:off x="4047975" y="2070350"/>
            <a:ext cx="4810478" cy="26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19735" l="8370" r="26639" t="15810"/>
          <a:stretch/>
        </p:blipFill>
        <p:spPr>
          <a:xfrm>
            <a:off x="2156600" y="1150550"/>
            <a:ext cx="5619499" cy="348304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6">
            <a:alphaModFix/>
          </a:blip>
          <a:srcRect b="31110" l="1989" r="0" t="26950"/>
          <a:stretch/>
        </p:blipFill>
        <p:spPr>
          <a:xfrm>
            <a:off x="2750400" y="2415975"/>
            <a:ext cx="4089554" cy="1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ctrTitle"/>
          </p:nvPr>
        </p:nvSpPr>
        <p:spPr>
          <a:xfrm>
            <a:off x="2000175" y="1087275"/>
            <a:ext cx="56175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Applied</a:t>
            </a:r>
            <a:endParaRPr>
              <a:solidFill>
                <a:srgbClr val="0091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1EA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etrics</a:t>
            </a:r>
            <a:endParaRPr>
              <a:solidFill>
                <a:srgbClr val="0091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Jaccard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(Preferred Labels, Definitions, Synonyms)</a:t>
            </a:r>
            <a:endParaRPr b="1" sz="24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0" name="Google Shape;210;p27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7"/>
          <p:cNvCxnSpPr/>
          <p:nvPr/>
        </p:nvCxnSpPr>
        <p:spPr>
          <a:xfrm flipH="1" rot="10800000">
            <a:off x="7932695" y="1854200"/>
            <a:ext cx="522300" cy="232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7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" name="Google Shape;214;p27"/>
          <p:cNvCxnSpPr/>
          <p:nvPr/>
        </p:nvCxnSpPr>
        <p:spPr>
          <a:xfrm flipH="1" rot="10800000">
            <a:off x="1703500" y="3201050"/>
            <a:ext cx="34500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00" y="1495500"/>
            <a:ext cx="2818100" cy="1129076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216" name="Google Shape;216;p27"/>
          <p:cNvSpPr/>
          <p:nvPr/>
        </p:nvSpPr>
        <p:spPr>
          <a:xfrm>
            <a:off x="2283050" y="1817200"/>
            <a:ext cx="1304100" cy="12126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3124200" y="1821350"/>
            <a:ext cx="1304100" cy="1212600"/>
          </a:xfrm>
          <a:prstGeom prst="ellipse">
            <a:avLst/>
          </a:prstGeom>
          <a:noFill/>
          <a:ln cap="flat" cmpd="sng" w="38100">
            <a:solidFill>
              <a:srgbClr val="69B5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2283050" y="3326675"/>
            <a:ext cx="1304100" cy="1212600"/>
          </a:xfrm>
          <a:prstGeom prst="ellipse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3124200" y="3326675"/>
            <a:ext cx="1304100" cy="1212600"/>
          </a:xfrm>
          <a:prstGeom prst="ellipse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1812425" y="2060025"/>
            <a:ext cx="273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3139550" y="2204350"/>
            <a:ext cx="371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∩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3177975" y="3779175"/>
            <a:ext cx="371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∪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228600" y="1542475"/>
            <a:ext cx="1974300" cy="15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304550" y="1880400"/>
            <a:ext cx="18570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3232"/>
                </a:solidFill>
              </a:rPr>
              <a:t>Property Value </a:t>
            </a:r>
            <a:endParaRPr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3232"/>
                </a:solidFill>
              </a:rPr>
              <a:t>of </a:t>
            </a:r>
            <a:r>
              <a:rPr b="1" lang="en">
                <a:solidFill>
                  <a:srgbClr val="323232"/>
                </a:solidFill>
              </a:rPr>
              <a:t>Ontology A</a:t>
            </a:r>
            <a:r>
              <a:rPr lang="en">
                <a:solidFill>
                  <a:srgbClr val="323232"/>
                </a:solidFill>
              </a:rPr>
              <a:t> and </a:t>
            </a:r>
            <a:endParaRPr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3232"/>
                </a:solidFill>
              </a:rPr>
              <a:t>Ontology B</a:t>
            </a:r>
            <a:endParaRPr b="1">
              <a:solidFill>
                <a:srgbClr val="323232"/>
              </a:solidFill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5353000" y="3326675"/>
            <a:ext cx="2694000" cy="4524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5353725" y="3344300"/>
            <a:ext cx="2280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3232"/>
                </a:solidFill>
              </a:rPr>
              <a:t>Jaccard</a:t>
            </a:r>
            <a:r>
              <a:rPr lang="en">
                <a:solidFill>
                  <a:srgbClr val="323232"/>
                </a:solidFill>
              </a:rPr>
              <a:t> Similarity Value</a:t>
            </a:r>
            <a:endParaRPr b="1">
              <a:solidFill>
                <a:srgbClr val="323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8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8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24796" l="3929" r="30689" t="19963"/>
          <a:stretch/>
        </p:blipFill>
        <p:spPr>
          <a:xfrm>
            <a:off x="160525" y="1182500"/>
            <a:ext cx="5544425" cy="30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/>
          <p:nvPr/>
        </p:nvSpPr>
        <p:spPr>
          <a:xfrm>
            <a:off x="2696200" y="2379300"/>
            <a:ext cx="17271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10500" y="1091950"/>
            <a:ext cx="2761800" cy="6195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b="33802" l="5009" r="17084" t="20070"/>
          <a:stretch/>
        </p:blipFill>
        <p:spPr>
          <a:xfrm>
            <a:off x="2598900" y="2798150"/>
            <a:ext cx="5856098" cy="216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2307600" y="2770850"/>
            <a:ext cx="2761800" cy="393600"/>
          </a:xfrm>
          <a:prstGeom prst="ellipse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4717900" y="3750900"/>
            <a:ext cx="19650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5642575" y="1855300"/>
            <a:ext cx="2761800" cy="5532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Jaccard Similarity Value: </a:t>
            </a:r>
            <a:r>
              <a:rPr b="1"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1800">
              <a:solidFill>
                <a:srgbClr val="323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5">
            <a:alphaModFix/>
          </a:blip>
          <a:srcRect b="4564" l="7827" r="52379" t="3030"/>
          <a:stretch/>
        </p:blipFill>
        <p:spPr>
          <a:xfrm>
            <a:off x="6439691" y="2449862"/>
            <a:ext cx="1010858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Jaccard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(Preferred Labels, </a:t>
            </a:r>
            <a:r>
              <a:rPr b="1" lang="en" sz="2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Definitions, Synonyms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 b="28646" l="5197" r="22417" t="20042"/>
          <a:stretch/>
        </p:blipFill>
        <p:spPr>
          <a:xfrm>
            <a:off x="163000" y="1090675"/>
            <a:ext cx="5647576" cy="250209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Jaccard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(Preferred Labels, </a:t>
            </a:r>
            <a:r>
              <a:rPr b="1" lang="en" sz="2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Definitions, Synonyms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49" name="Google Shape;249;p29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9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2467600" y="2150700"/>
            <a:ext cx="17271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0" y="953700"/>
            <a:ext cx="2761800" cy="619500"/>
          </a:xfrm>
          <a:prstGeom prst="ellipse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/>
        </p:nvSpPr>
        <p:spPr>
          <a:xfrm>
            <a:off x="5353375" y="1975625"/>
            <a:ext cx="3142500" cy="483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Jaccard Similarity Value: </a:t>
            </a:r>
            <a:r>
              <a:rPr b="1"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0.666</a:t>
            </a:r>
            <a:endParaRPr b="1" sz="1800">
              <a:solidFill>
                <a:srgbClr val="323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4">
            <a:alphaModFix/>
          </a:blip>
          <a:srcRect b="35214" l="4901" r="20382" t="20827"/>
          <a:stretch/>
        </p:blipFill>
        <p:spPr>
          <a:xfrm>
            <a:off x="2265875" y="2627700"/>
            <a:ext cx="6148649" cy="22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/>
          <p:nvPr/>
        </p:nvSpPr>
        <p:spPr>
          <a:xfrm>
            <a:off x="2091800" y="2571750"/>
            <a:ext cx="2390700" cy="393600"/>
          </a:xfrm>
          <a:prstGeom prst="ellipse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4625875" y="3677425"/>
            <a:ext cx="19650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5">
            <a:alphaModFix/>
          </a:blip>
          <a:srcRect b="4679" l="52866" r="7542" t="3736"/>
          <a:stretch/>
        </p:blipFill>
        <p:spPr>
          <a:xfrm>
            <a:off x="6062177" y="2563300"/>
            <a:ext cx="1014634" cy="10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6">
            <a:alphaModFix/>
          </a:blip>
          <a:srcRect b="9107" l="19792" r="19991" t="0"/>
          <a:stretch/>
        </p:blipFill>
        <p:spPr>
          <a:xfrm>
            <a:off x="7101251" y="2535600"/>
            <a:ext cx="910405" cy="137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Jaccard</a:t>
            </a: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b="1" lang="en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Preferred Labels, 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Definitions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2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Synonyms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65" name="Google Shape;265;p30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0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45264" l="4421" r="4603" t="19199"/>
          <a:stretch/>
        </p:blipFill>
        <p:spPr>
          <a:xfrm>
            <a:off x="441550" y="3077225"/>
            <a:ext cx="6800648" cy="16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2649200" y="4305775"/>
            <a:ext cx="4593000" cy="24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 b="36666" l="4684" r="5741" t="19306"/>
          <a:stretch/>
        </p:blipFill>
        <p:spPr>
          <a:xfrm>
            <a:off x="308400" y="1116725"/>
            <a:ext cx="6380950" cy="196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236925" y="3031350"/>
            <a:ext cx="2316600" cy="505200"/>
          </a:xfrm>
          <a:prstGeom prst="ellipse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2301425" y="2785650"/>
            <a:ext cx="4511400" cy="24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119550" y="953700"/>
            <a:ext cx="2718300" cy="6195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 txBox="1"/>
          <p:nvPr/>
        </p:nvSpPr>
        <p:spPr>
          <a:xfrm>
            <a:off x="5507300" y="1071425"/>
            <a:ext cx="3009900" cy="5532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Jaccard Similarity Value: </a:t>
            </a:r>
            <a:r>
              <a:rPr b="1"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0.96</a:t>
            </a:r>
            <a:endParaRPr b="1" sz="1800">
              <a:solidFill>
                <a:srgbClr val="323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 rotWithShape="1">
          <a:blip r:embed="rId5">
            <a:alphaModFix/>
          </a:blip>
          <a:srcRect b="4564" l="7827" r="52379" t="3030"/>
          <a:stretch/>
        </p:blipFill>
        <p:spPr>
          <a:xfrm>
            <a:off x="6629091" y="1665987"/>
            <a:ext cx="1010858" cy="10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14467" l="4323" r="22896" t="15572"/>
          <a:stretch/>
        </p:blipFill>
        <p:spPr>
          <a:xfrm>
            <a:off x="898075" y="2800825"/>
            <a:ext cx="3243924" cy="194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Jaccard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b="1" lang="en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Preferred Labels, 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Definitions, </a:t>
            </a:r>
            <a:r>
              <a:rPr b="1" lang="en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Synonyms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2" name="Google Shape;282;p31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1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 b="4679" l="52866" r="7542" t="3736"/>
          <a:stretch/>
        </p:blipFill>
        <p:spPr>
          <a:xfrm>
            <a:off x="6062177" y="2563300"/>
            <a:ext cx="1014634" cy="10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 rotWithShape="1">
          <a:blip r:embed="rId5">
            <a:alphaModFix/>
          </a:blip>
          <a:srcRect b="9107" l="19792" r="19991" t="0"/>
          <a:stretch/>
        </p:blipFill>
        <p:spPr>
          <a:xfrm>
            <a:off x="7101251" y="2535600"/>
            <a:ext cx="910405" cy="13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 rotWithShape="1">
          <a:blip r:embed="rId6">
            <a:alphaModFix/>
          </a:blip>
          <a:srcRect b="40760" l="4330" r="11741" t="18636"/>
          <a:stretch/>
        </p:blipFill>
        <p:spPr>
          <a:xfrm>
            <a:off x="122562" y="983938"/>
            <a:ext cx="5643176" cy="170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/>
          <p:nvPr/>
        </p:nvSpPr>
        <p:spPr>
          <a:xfrm>
            <a:off x="-76200" y="953700"/>
            <a:ext cx="2761800" cy="619500"/>
          </a:xfrm>
          <a:prstGeom prst="ellipse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5429575" y="1747025"/>
            <a:ext cx="3142500" cy="483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Jaccard Similarity Value: </a:t>
            </a:r>
            <a:r>
              <a:rPr b="1"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b="1" sz="1800">
              <a:solidFill>
                <a:srgbClr val="323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556050" y="2766400"/>
            <a:ext cx="2390700" cy="278700"/>
          </a:xfrm>
          <a:prstGeom prst="ellipse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2080600" y="2354500"/>
            <a:ext cx="33663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525" y="3468001"/>
            <a:ext cx="795900" cy="7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5865747" y="2562019"/>
            <a:ext cx="1820700" cy="136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idx="4294967295" type="ctrTitle"/>
          </p:nvPr>
        </p:nvSpPr>
        <p:spPr>
          <a:xfrm>
            <a:off x="1637500" y="695019"/>
            <a:ext cx="564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Source Sans Pro"/>
                <a:ea typeface="Source Sans Pro"/>
                <a:cs typeface="Source Sans Pro"/>
                <a:sym typeface="Source Sans Pro"/>
              </a:rPr>
              <a:t>Our team</a:t>
            </a:r>
            <a:endParaRPr b="1" sz="4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4"/>
          <p:cNvSpPr txBox="1"/>
          <p:nvPr>
            <p:ph idx="4294967295" type="body"/>
          </p:nvPr>
        </p:nvSpPr>
        <p:spPr>
          <a:xfrm>
            <a:off x="1637500" y="2007225"/>
            <a:ext cx="43353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➔"/>
            </a:pPr>
            <a:r>
              <a:rPr lang="en" sz="2600"/>
              <a:t>Lina Molinas Comet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" sz="2600"/>
              <a:t>Tobias Räwer</a:t>
            </a:r>
            <a:br>
              <a:rPr lang="en" sz="2600"/>
            </a:b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" sz="2600"/>
              <a:t>Jonas Rülfing</a:t>
            </a:r>
            <a:endParaRPr sz="2600"/>
          </a:p>
        </p:txBody>
      </p:sp>
      <p:cxnSp>
        <p:nvCxnSpPr>
          <p:cNvPr id="85" name="Google Shape;85;p14"/>
          <p:cNvCxnSpPr/>
          <p:nvPr/>
        </p:nvCxnSpPr>
        <p:spPr>
          <a:xfrm>
            <a:off x="6939075" y="3933619"/>
            <a:ext cx="145800" cy="4257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4"/>
          <p:cNvCxnSpPr/>
          <p:nvPr/>
        </p:nvCxnSpPr>
        <p:spPr>
          <a:xfrm>
            <a:off x="7419812" y="3727567"/>
            <a:ext cx="289500" cy="297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4"/>
          <p:cNvCxnSpPr/>
          <p:nvPr/>
        </p:nvCxnSpPr>
        <p:spPr>
          <a:xfrm>
            <a:off x="7636225" y="3501956"/>
            <a:ext cx="802500" cy="1947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5648150" y="2491450"/>
            <a:ext cx="2178300" cy="14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037" y="1854825"/>
            <a:ext cx="3971875" cy="23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Jaccard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b="1" lang="en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Preferred Labels, Definitions, 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Synonyms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98" name="Google Shape;298;p32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b="17308" l="4635" r="5694" t="19268"/>
          <a:stretch/>
        </p:blipFill>
        <p:spPr>
          <a:xfrm>
            <a:off x="145925" y="1071425"/>
            <a:ext cx="5404950" cy="23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 rotWithShape="1">
          <a:blip r:embed="rId4">
            <a:alphaModFix/>
          </a:blip>
          <a:srcRect b="40501" l="5240" r="30459" t="20830"/>
          <a:stretch/>
        </p:blipFill>
        <p:spPr>
          <a:xfrm>
            <a:off x="3956944" y="2117050"/>
            <a:ext cx="4305182" cy="198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/>
          <p:nvPr/>
        </p:nvSpPr>
        <p:spPr>
          <a:xfrm>
            <a:off x="84525" y="973950"/>
            <a:ext cx="1896000" cy="505200"/>
          </a:xfrm>
          <a:prstGeom prst="ellipse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3796300" y="1965325"/>
            <a:ext cx="2211600" cy="5418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1936375" y="3228300"/>
            <a:ext cx="19668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6447725" y="3651325"/>
            <a:ext cx="15222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2"/>
          <p:cNvPicPr preferRelativeResize="0"/>
          <p:nvPr/>
        </p:nvPicPr>
        <p:blipFill rotWithShape="1">
          <a:blip r:embed="rId5">
            <a:alphaModFix/>
          </a:blip>
          <a:srcRect b="4564" l="7827" r="52379" t="3030"/>
          <a:stretch/>
        </p:blipFill>
        <p:spPr>
          <a:xfrm>
            <a:off x="6629091" y="1665987"/>
            <a:ext cx="1010858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/>
        </p:nvSpPr>
        <p:spPr>
          <a:xfrm>
            <a:off x="5507300" y="1071425"/>
            <a:ext cx="3009900" cy="5532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Jaccard Similarity Value: </a:t>
            </a:r>
            <a:r>
              <a:rPr b="1"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0.94</a:t>
            </a:r>
            <a:endParaRPr b="1" sz="1800">
              <a:solidFill>
                <a:srgbClr val="323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262" y="1592325"/>
            <a:ext cx="4436738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Sigmoid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(Preferred Labels, Definitions, Synonyms)</a:t>
            </a:r>
            <a:endParaRPr b="1" sz="24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5" name="Google Shape;315;p33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3"/>
          <p:cNvCxnSpPr/>
          <p:nvPr/>
        </p:nvCxnSpPr>
        <p:spPr>
          <a:xfrm flipH="1" rot="10800000">
            <a:off x="7932695" y="1854200"/>
            <a:ext cx="522300" cy="232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3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" name="Google Shape;319;p33"/>
          <p:cNvCxnSpPr/>
          <p:nvPr/>
        </p:nvCxnSpPr>
        <p:spPr>
          <a:xfrm flipH="1" rot="10800000">
            <a:off x="1627300" y="3201050"/>
            <a:ext cx="34500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3"/>
          <p:cNvSpPr/>
          <p:nvPr/>
        </p:nvSpPr>
        <p:spPr>
          <a:xfrm>
            <a:off x="2206850" y="1817200"/>
            <a:ext cx="1304100" cy="12126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3048000" y="1821350"/>
            <a:ext cx="1304100" cy="1212600"/>
          </a:xfrm>
          <a:prstGeom prst="ellipse">
            <a:avLst/>
          </a:prstGeom>
          <a:noFill/>
          <a:ln cap="flat" cmpd="sng" w="38100">
            <a:solidFill>
              <a:srgbClr val="69B5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2206850" y="3326675"/>
            <a:ext cx="1304100" cy="1212600"/>
          </a:xfrm>
          <a:prstGeom prst="ellipse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3048000" y="3326675"/>
            <a:ext cx="1304100" cy="1212600"/>
          </a:xfrm>
          <a:prstGeom prst="ellipse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1507625" y="2060025"/>
            <a:ext cx="273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3063350" y="2204350"/>
            <a:ext cx="371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∩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3101775" y="3779175"/>
            <a:ext cx="371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∪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147875" y="1542475"/>
            <a:ext cx="1857000" cy="15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3"/>
          <p:cNvSpPr txBox="1"/>
          <p:nvPr/>
        </p:nvSpPr>
        <p:spPr>
          <a:xfrm>
            <a:off x="147875" y="1880400"/>
            <a:ext cx="18570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3232"/>
                </a:solidFill>
              </a:rPr>
              <a:t>Property Value </a:t>
            </a:r>
            <a:endParaRPr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3232"/>
                </a:solidFill>
              </a:rPr>
              <a:t>of </a:t>
            </a:r>
            <a:r>
              <a:rPr b="1" lang="en">
                <a:solidFill>
                  <a:srgbClr val="323232"/>
                </a:solidFill>
              </a:rPr>
              <a:t>Ontology A</a:t>
            </a:r>
            <a:r>
              <a:rPr lang="en">
                <a:solidFill>
                  <a:srgbClr val="323232"/>
                </a:solidFill>
              </a:rPr>
              <a:t> and </a:t>
            </a:r>
            <a:endParaRPr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3232"/>
                </a:solidFill>
              </a:rPr>
              <a:t>Ontology B</a:t>
            </a:r>
            <a:endParaRPr b="1">
              <a:solidFill>
                <a:srgbClr val="323232"/>
              </a:solidFill>
            </a:endParaRPr>
          </a:p>
        </p:txBody>
      </p:sp>
      <p:cxnSp>
        <p:nvCxnSpPr>
          <p:cNvPr id="329" name="Google Shape;329;p33"/>
          <p:cNvCxnSpPr>
            <a:stCxn id="325" idx="0"/>
          </p:cNvCxnSpPr>
          <p:nvPr/>
        </p:nvCxnSpPr>
        <p:spPr>
          <a:xfrm flipH="1" rot="10800000">
            <a:off x="3249050" y="1793050"/>
            <a:ext cx="3701700" cy="41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30" name="Google Shape;330;p33"/>
          <p:cNvCxnSpPr>
            <a:stCxn id="325" idx="2"/>
          </p:cNvCxnSpPr>
          <p:nvPr/>
        </p:nvCxnSpPr>
        <p:spPr>
          <a:xfrm flipH="1" rot="10800000">
            <a:off x="3249050" y="2399650"/>
            <a:ext cx="2504400" cy="12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31" name="Google Shape;331;p33"/>
          <p:cNvSpPr txBox="1"/>
          <p:nvPr/>
        </p:nvSpPr>
        <p:spPr>
          <a:xfrm>
            <a:off x="6417350" y="2687775"/>
            <a:ext cx="233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91EA"/>
                </a:solidFill>
              </a:rPr>
              <a:t>Union - Intersection</a:t>
            </a:r>
            <a:endParaRPr sz="1800">
              <a:solidFill>
                <a:srgbClr val="0091EA"/>
              </a:solidFill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6836200" y="2222350"/>
            <a:ext cx="1777800" cy="393600"/>
          </a:xfrm>
          <a:prstGeom prst="wedgeRoundRectCallout">
            <a:avLst>
              <a:gd fmla="val -17328" name="adj1"/>
              <a:gd fmla="val 87586" name="adj2"/>
              <a:gd fmla="val 0" name="adj3"/>
            </a:avLst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/>
          <p:cNvSpPr/>
          <p:nvPr/>
        </p:nvSpPr>
        <p:spPr>
          <a:xfrm>
            <a:off x="5798625" y="3564800"/>
            <a:ext cx="2564400" cy="5238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5799349" y="3582425"/>
            <a:ext cx="2655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3232"/>
                </a:solidFill>
              </a:rPr>
              <a:t>Sigmoid </a:t>
            </a:r>
            <a:r>
              <a:rPr lang="en">
                <a:solidFill>
                  <a:srgbClr val="323232"/>
                </a:solidFill>
              </a:rPr>
              <a:t>Similarity Value</a:t>
            </a:r>
            <a:endParaRPr b="1">
              <a:solidFill>
                <a:srgbClr val="323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4796" l="3929" r="30689" t="19963"/>
          <a:stretch/>
        </p:blipFill>
        <p:spPr>
          <a:xfrm>
            <a:off x="160525" y="1182500"/>
            <a:ext cx="5544425" cy="30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Sigmoid</a:t>
            </a: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(Preferred Labels</a:t>
            </a:r>
            <a:r>
              <a:rPr b="1" lang="en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Definitions, Synonyms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1" name="Google Shape;341;p34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4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4"/>
          <p:cNvSpPr/>
          <p:nvPr/>
        </p:nvSpPr>
        <p:spPr>
          <a:xfrm>
            <a:off x="6447725" y="3651325"/>
            <a:ext cx="15222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4">
            <a:alphaModFix/>
          </a:blip>
          <a:srcRect b="4564" l="7827" r="52379" t="3030"/>
          <a:stretch/>
        </p:blipFill>
        <p:spPr>
          <a:xfrm>
            <a:off x="6629091" y="1665987"/>
            <a:ext cx="1010858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5269225" y="1071425"/>
            <a:ext cx="3248100" cy="5532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Sigmoid Sim</a:t>
            </a: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ilarity Value: </a:t>
            </a:r>
            <a:r>
              <a:rPr b="1"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0.99</a:t>
            </a:r>
            <a:endParaRPr b="1" sz="1800">
              <a:solidFill>
                <a:srgbClr val="323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2696200" y="2379300"/>
            <a:ext cx="17271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10500" y="1091950"/>
            <a:ext cx="2761800" cy="6195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5">
            <a:alphaModFix/>
          </a:blip>
          <a:srcRect b="33802" l="5009" r="17084" t="20070"/>
          <a:stretch/>
        </p:blipFill>
        <p:spPr>
          <a:xfrm>
            <a:off x="2598900" y="2798150"/>
            <a:ext cx="5856098" cy="216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2307600" y="2770850"/>
            <a:ext cx="2761800" cy="393600"/>
          </a:xfrm>
          <a:prstGeom prst="ellipse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4717900" y="3750900"/>
            <a:ext cx="19650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5"/>
          <p:cNvPicPr preferRelativeResize="0"/>
          <p:nvPr/>
        </p:nvPicPr>
        <p:blipFill rotWithShape="1">
          <a:blip r:embed="rId3">
            <a:alphaModFix/>
          </a:blip>
          <a:srcRect b="28646" l="5197" r="22417" t="20042"/>
          <a:stretch/>
        </p:blipFill>
        <p:spPr>
          <a:xfrm>
            <a:off x="163000" y="1090675"/>
            <a:ext cx="5647576" cy="250209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5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Sigmoid</a:t>
            </a: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(Preferred Labels, </a:t>
            </a:r>
            <a:r>
              <a:rPr b="1" lang="en" sz="2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Definitions, Synonyms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58" name="Google Shape;358;p35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2467600" y="2150700"/>
            <a:ext cx="17271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5"/>
          <p:cNvSpPr/>
          <p:nvPr/>
        </p:nvSpPr>
        <p:spPr>
          <a:xfrm>
            <a:off x="0" y="953700"/>
            <a:ext cx="2761800" cy="619500"/>
          </a:xfrm>
          <a:prstGeom prst="ellipse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5"/>
          <p:cNvSpPr txBox="1"/>
          <p:nvPr/>
        </p:nvSpPr>
        <p:spPr>
          <a:xfrm>
            <a:off x="5143500" y="1975625"/>
            <a:ext cx="3352500" cy="483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Sigmoid</a:t>
            </a: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Similarity Value: </a:t>
            </a:r>
            <a:r>
              <a:rPr b="1"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0.321</a:t>
            </a:r>
            <a:endParaRPr b="1" sz="1800">
              <a:solidFill>
                <a:srgbClr val="323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4" name="Google Shape;364;p35"/>
          <p:cNvPicPr preferRelativeResize="0"/>
          <p:nvPr/>
        </p:nvPicPr>
        <p:blipFill rotWithShape="1">
          <a:blip r:embed="rId4">
            <a:alphaModFix/>
          </a:blip>
          <a:srcRect b="35214" l="4901" r="20382" t="20827"/>
          <a:stretch/>
        </p:blipFill>
        <p:spPr>
          <a:xfrm>
            <a:off x="2265875" y="2627700"/>
            <a:ext cx="6148649" cy="22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/>
          <p:nvPr/>
        </p:nvSpPr>
        <p:spPr>
          <a:xfrm>
            <a:off x="2091800" y="2571750"/>
            <a:ext cx="2390700" cy="393600"/>
          </a:xfrm>
          <a:prstGeom prst="ellipse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4625875" y="3677425"/>
            <a:ext cx="19650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5">
            <a:alphaModFix/>
          </a:blip>
          <a:srcRect b="4679" l="52866" r="7542" t="3736"/>
          <a:stretch/>
        </p:blipFill>
        <p:spPr>
          <a:xfrm>
            <a:off x="6062177" y="2563300"/>
            <a:ext cx="1014634" cy="10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6">
            <a:alphaModFix/>
          </a:blip>
          <a:srcRect b="9107" l="19792" r="19991" t="0"/>
          <a:stretch/>
        </p:blipFill>
        <p:spPr>
          <a:xfrm>
            <a:off x="7101251" y="2535600"/>
            <a:ext cx="910405" cy="137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/>
          <p:nvPr/>
        </p:nvSpPr>
        <p:spPr>
          <a:xfrm>
            <a:off x="7043900" y="3194250"/>
            <a:ext cx="1436700" cy="7026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36"/>
          <p:cNvCxnSpPr/>
          <p:nvPr/>
        </p:nvCxnSpPr>
        <p:spPr>
          <a:xfrm flipH="1" rot="10800000">
            <a:off x="7401125" y="1319156"/>
            <a:ext cx="219000" cy="468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6"/>
          <p:cNvCxnSpPr/>
          <p:nvPr/>
        </p:nvCxnSpPr>
        <p:spPr>
          <a:xfrm flipH="1" rot="10800000">
            <a:off x="7932695" y="1854200"/>
            <a:ext cx="522300" cy="232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6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97450" y="1512250"/>
            <a:ext cx="2468400" cy="34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3">
            <a:alphaModFix/>
          </a:blip>
          <a:srcRect b="4340" l="4512" r="33498" t="24025"/>
          <a:stretch/>
        </p:blipFill>
        <p:spPr>
          <a:xfrm>
            <a:off x="116850" y="1895050"/>
            <a:ext cx="2512127" cy="230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/>
          <p:nvPr/>
        </p:nvSpPr>
        <p:spPr>
          <a:xfrm>
            <a:off x="1755525" y="1933000"/>
            <a:ext cx="1157400" cy="7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381" name="Google Shape;381;p36"/>
          <p:cNvPicPr preferRelativeResize="0"/>
          <p:nvPr/>
        </p:nvPicPr>
        <p:blipFill rotWithShape="1">
          <a:blip r:embed="rId4">
            <a:alphaModFix/>
          </a:blip>
          <a:srcRect b="0" l="2324" r="12540" t="0"/>
          <a:stretch/>
        </p:blipFill>
        <p:spPr>
          <a:xfrm>
            <a:off x="1904125" y="1045850"/>
            <a:ext cx="5760700" cy="14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Cosine</a:t>
            </a: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(Preferred Labels, Definitions, Synonyms)</a:t>
            </a:r>
            <a:endParaRPr b="1" sz="24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3" name="Google Shape;383;p36"/>
          <p:cNvSpPr/>
          <p:nvPr/>
        </p:nvSpPr>
        <p:spPr>
          <a:xfrm>
            <a:off x="4889775" y="2677075"/>
            <a:ext cx="2077800" cy="15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 txBox="1"/>
          <p:nvPr/>
        </p:nvSpPr>
        <p:spPr>
          <a:xfrm>
            <a:off x="4965725" y="3168900"/>
            <a:ext cx="18570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3232"/>
                </a:solidFill>
              </a:rPr>
              <a:t>Num Similar words,  Num Different words</a:t>
            </a:r>
            <a:endParaRPr b="1">
              <a:solidFill>
                <a:srgbClr val="323232"/>
              </a:solidFill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7044625" y="3211875"/>
            <a:ext cx="1491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3232"/>
                </a:solidFill>
              </a:rPr>
              <a:t>Cosine</a:t>
            </a:r>
            <a:r>
              <a:rPr lang="en">
                <a:solidFill>
                  <a:srgbClr val="323232"/>
                </a:solidFill>
              </a:rPr>
              <a:t> Similarity Value</a:t>
            </a:r>
            <a:endParaRPr b="1">
              <a:solidFill>
                <a:srgbClr val="323232"/>
              </a:solidFill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2991450" y="2770250"/>
            <a:ext cx="1560300" cy="61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 frequency of words occurrence (Vector1, Vector2)</a:t>
            </a:r>
            <a:endParaRPr sz="1200"/>
          </a:p>
        </p:txBody>
      </p:sp>
      <p:sp>
        <p:nvSpPr>
          <p:cNvPr id="387" name="Google Shape;387;p36"/>
          <p:cNvSpPr/>
          <p:nvPr/>
        </p:nvSpPr>
        <p:spPr>
          <a:xfrm>
            <a:off x="2991450" y="3672775"/>
            <a:ext cx="1560300" cy="61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 Number of Different words (Vector1, Vector2)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7"/>
          <p:cNvPicPr preferRelativeResize="0"/>
          <p:nvPr/>
        </p:nvPicPr>
        <p:blipFill rotWithShape="1">
          <a:blip r:embed="rId3">
            <a:alphaModFix/>
          </a:blip>
          <a:srcRect b="24796" l="3929" r="30689" t="19963"/>
          <a:stretch/>
        </p:blipFill>
        <p:spPr>
          <a:xfrm>
            <a:off x="160525" y="1182500"/>
            <a:ext cx="5544425" cy="30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Cosine</a:t>
            </a: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(Preferred Labels</a:t>
            </a:r>
            <a:r>
              <a:rPr b="1" lang="en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Definitions, Synonyms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94" name="Google Shape;394;p37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7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6447725" y="3651325"/>
            <a:ext cx="15222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7"/>
          <p:cNvPicPr preferRelativeResize="0"/>
          <p:nvPr/>
        </p:nvPicPr>
        <p:blipFill rotWithShape="1">
          <a:blip r:embed="rId4">
            <a:alphaModFix/>
          </a:blip>
          <a:srcRect b="4564" l="7827" r="52379" t="3030"/>
          <a:stretch/>
        </p:blipFill>
        <p:spPr>
          <a:xfrm>
            <a:off x="6629091" y="1665987"/>
            <a:ext cx="1010858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7"/>
          <p:cNvSpPr txBox="1"/>
          <p:nvPr/>
        </p:nvSpPr>
        <p:spPr>
          <a:xfrm>
            <a:off x="5269225" y="1071425"/>
            <a:ext cx="3248100" cy="5532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Cosine</a:t>
            </a: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Similarity Value: </a:t>
            </a:r>
            <a:r>
              <a:rPr b="1"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1800">
              <a:solidFill>
                <a:srgbClr val="323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2696200" y="2379300"/>
            <a:ext cx="17271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0500" y="1091950"/>
            <a:ext cx="2761800" cy="619500"/>
          </a:xfrm>
          <a:prstGeom prst="ellipse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7"/>
          <p:cNvPicPr preferRelativeResize="0"/>
          <p:nvPr/>
        </p:nvPicPr>
        <p:blipFill rotWithShape="1">
          <a:blip r:embed="rId5">
            <a:alphaModFix/>
          </a:blip>
          <a:srcRect b="33802" l="5009" r="17084" t="20070"/>
          <a:stretch/>
        </p:blipFill>
        <p:spPr>
          <a:xfrm>
            <a:off x="2598900" y="2798150"/>
            <a:ext cx="5856098" cy="2167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/>
          <p:nvPr/>
        </p:nvSpPr>
        <p:spPr>
          <a:xfrm>
            <a:off x="2307600" y="2770850"/>
            <a:ext cx="2761800" cy="393600"/>
          </a:xfrm>
          <a:prstGeom prst="ellipse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7"/>
          <p:cNvSpPr/>
          <p:nvPr/>
        </p:nvSpPr>
        <p:spPr>
          <a:xfrm>
            <a:off x="4717900" y="3750900"/>
            <a:ext cx="19650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 b="28646" l="5197" r="22417" t="20042"/>
          <a:stretch/>
        </p:blipFill>
        <p:spPr>
          <a:xfrm>
            <a:off x="163000" y="1090675"/>
            <a:ext cx="5647576" cy="250209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8"/>
          <p:cNvSpPr txBox="1"/>
          <p:nvPr>
            <p:ph type="title"/>
          </p:nvPr>
        </p:nvSpPr>
        <p:spPr>
          <a:xfrm>
            <a:off x="280725" y="65525"/>
            <a:ext cx="71223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Cosine</a:t>
            </a: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 Similarity 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(Preferred Labels, </a:t>
            </a:r>
            <a:r>
              <a:rPr b="1" lang="en" sz="2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Definitions, Synonyms</a:t>
            </a:r>
            <a:r>
              <a:rPr b="1" lang="en" sz="24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1" name="Google Shape;411;p38"/>
          <p:cNvCxnSpPr/>
          <p:nvPr/>
        </p:nvCxnSpPr>
        <p:spPr>
          <a:xfrm flipH="1" rot="10800000">
            <a:off x="7871312" y="992548"/>
            <a:ext cx="273000" cy="54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8"/>
          <p:cNvCxnSpPr/>
          <p:nvPr/>
        </p:nvCxnSpPr>
        <p:spPr>
          <a:xfrm flipH="1" rot="10800000">
            <a:off x="7765925" y="1422731"/>
            <a:ext cx="648600" cy="553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38"/>
          <p:cNvSpPr/>
          <p:nvPr/>
        </p:nvSpPr>
        <p:spPr>
          <a:xfrm>
            <a:off x="2467600" y="2150700"/>
            <a:ext cx="17271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"/>
          <p:cNvSpPr/>
          <p:nvPr/>
        </p:nvSpPr>
        <p:spPr>
          <a:xfrm>
            <a:off x="0" y="953700"/>
            <a:ext cx="2761800" cy="619500"/>
          </a:xfrm>
          <a:prstGeom prst="ellipse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8"/>
          <p:cNvPicPr preferRelativeResize="0"/>
          <p:nvPr/>
        </p:nvPicPr>
        <p:blipFill rotWithShape="1">
          <a:blip r:embed="rId4">
            <a:alphaModFix/>
          </a:blip>
          <a:srcRect b="35214" l="4901" r="20382" t="20827"/>
          <a:stretch/>
        </p:blipFill>
        <p:spPr>
          <a:xfrm>
            <a:off x="2265875" y="2627700"/>
            <a:ext cx="6148649" cy="22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8"/>
          <p:cNvSpPr/>
          <p:nvPr/>
        </p:nvSpPr>
        <p:spPr>
          <a:xfrm>
            <a:off x="2091800" y="2571750"/>
            <a:ext cx="2390700" cy="393600"/>
          </a:xfrm>
          <a:prstGeom prst="ellipse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8"/>
          <p:cNvSpPr/>
          <p:nvPr/>
        </p:nvSpPr>
        <p:spPr>
          <a:xfrm>
            <a:off x="4625875" y="3677425"/>
            <a:ext cx="1965000" cy="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38"/>
          <p:cNvPicPr preferRelativeResize="0"/>
          <p:nvPr/>
        </p:nvPicPr>
        <p:blipFill rotWithShape="1">
          <a:blip r:embed="rId5">
            <a:alphaModFix/>
          </a:blip>
          <a:srcRect b="4564" l="7827" r="52379" t="3030"/>
          <a:stretch/>
        </p:blipFill>
        <p:spPr>
          <a:xfrm>
            <a:off x="6629091" y="1665987"/>
            <a:ext cx="1010858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8"/>
          <p:cNvSpPr txBox="1"/>
          <p:nvPr/>
        </p:nvSpPr>
        <p:spPr>
          <a:xfrm>
            <a:off x="5269225" y="1071425"/>
            <a:ext cx="3248100" cy="5532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Cosine Similarity Value: </a:t>
            </a:r>
            <a:r>
              <a:rPr b="1" lang="en" sz="1800">
                <a:solidFill>
                  <a:srgbClr val="32323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1800">
              <a:solidFill>
                <a:srgbClr val="323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/>
          <p:nvPr/>
        </p:nvSpPr>
        <p:spPr>
          <a:xfrm>
            <a:off x="1263800" y="1378325"/>
            <a:ext cx="2674500" cy="25425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9"/>
          <p:cNvSpPr txBox="1"/>
          <p:nvPr>
            <p:ph type="title"/>
          </p:nvPr>
        </p:nvSpPr>
        <p:spPr>
          <a:xfrm>
            <a:off x="786150" y="2237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Children Metric</a:t>
            </a:r>
            <a:endParaRPr/>
          </a:p>
        </p:txBody>
      </p:sp>
      <p:sp>
        <p:nvSpPr>
          <p:cNvPr id="427" name="Google Shape;427;p3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39"/>
          <p:cNvSpPr/>
          <p:nvPr/>
        </p:nvSpPr>
        <p:spPr>
          <a:xfrm>
            <a:off x="2280200" y="1687925"/>
            <a:ext cx="6417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2280200" y="3217650"/>
            <a:ext cx="6417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cxnSp>
        <p:nvCxnSpPr>
          <p:cNvPr id="430" name="Google Shape;430;p39"/>
          <p:cNvCxnSpPr>
            <a:stCxn id="428" idx="4"/>
            <a:endCxn id="429" idx="0"/>
          </p:cNvCxnSpPr>
          <p:nvPr/>
        </p:nvCxnSpPr>
        <p:spPr>
          <a:xfrm>
            <a:off x="2601050" y="2081525"/>
            <a:ext cx="0" cy="11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31" name="Google Shape;431;p39"/>
          <p:cNvCxnSpPr>
            <a:stCxn id="428" idx="6"/>
            <a:endCxn id="432" idx="2"/>
          </p:cNvCxnSpPr>
          <p:nvPr/>
        </p:nvCxnSpPr>
        <p:spPr>
          <a:xfrm>
            <a:off x="2921900" y="1884725"/>
            <a:ext cx="2943600" cy="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39"/>
          <p:cNvSpPr/>
          <p:nvPr/>
        </p:nvSpPr>
        <p:spPr>
          <a:xfrm>
            <a:off x="4849100" y="1339025"/>
            <a:ext cx="2674500" cy="25425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9"/>
          <p:cNvSpPr/>
          <p:nvPr/>
        </p:nvSpPr>
        <p:spPr>
          <a:xfrm>
            <a:off x="5865500" y="1687925"/>
            <a:ext cx="6417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5883500" y="3217650"/>
            <a:ext cx="6417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436" name="Google Shape;436;p39"/>
          <p:cNvSpPr txBox="1"/>
          <p:nvPr/>
        </p:nvSpPr>
        <p:spPr>
          <a:xfrm>
            <a:off x="2601050" y="2473188"/>
            <a:ext cx="1058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subClassOf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7" name="Google Shape;437;p39"/>
          <p:cNvCxnSpPr>
            <a:stCxn id="434" idx="4"/>
            <a:endCxn id="435" idx="0"/>
          </p:cNvCxnSpPr>
          <p:nvPr/>
        </p:nvCxnSpPr>
        <p:spPr>
          <a:xfrm>
            <a:off x="6186350" y="2081525"/>
            <a:ext cx="18000" cy="11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38" name="Google Shape;438;p39"/>
          <p:cNvCxnSpPr/>
          <p:nvPr/>
        </p:nvCxnSpPr>
        <p:spPr>
          <a:xfrm flipH="1" rot="10800000">
            <a:off x="6054625" y="2500275"/>
            <a:ext cx="286500" cy="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39"/>
          <p:cNvSpPr txBox="1"/>
          <p:nvPr/>
        </p:nvSpPr>
        <p:spPr>
          <a:xfrm>
            <a:off x="6267750" y="2430375"/>
            <a:ext cx="77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disjoint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0" name="Google Shape;440;p39"/>
          <p:cNvCxnSpPr>
            <a:stCxn id="429" idx="6"/>
            <a:endCxn id="435" idx="2"/>
          </p:cNvCxnSpPr>
          <p:nvPr/>
        </p:nvCxnSpPr>
        <p:spPr>
          <a:xfrm>
            <a:off x="2921900" y="3414450"/>
            <a:ext cx="2961600" cy="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39"/>
          <p:cNvSpPr txBox="1"/>
          <p:nvPr/>
        </p:nvSpPr>
        <p:spPr>
          <a:xfrm>
            <a:off x="2007200" y="902650"/>
            <a:ext cx="118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Ontology 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5592500" y="902650"/>
            <a:ext cx="118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Ontology 2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" name="Google Shape;443;p39"/>
          <p:cNvSpPr txBox="1"/>
          <p:nvPr/>
        </p:nvSpPr>
        <p:spPr>
          <a:xfrm>
            <a:off x="3791000" y="1485700"/>
            <a:ext cx="1058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Mapping 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3873650" y="3039550"/>
            <a:ext cx="1058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Mapping 2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Google Shape;445;p39"/>
          <p:cNvSpPr txBox="1"/>
          <p:nvPr>
            <p:ph idx="4294967295" type="body"/>
          </p:nvPr>
        </p:nvSpPr>
        <p:spPr>
          <a:xfrm>
            <a:off x="282975" y="712500"/>
            <a:ext cx="78183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sp>
        <p:nvSpPr>
          <p:cNvPr id="446" name="Google Shape;446;p39"/>
          <p:cNvSpPr txBox="1"/>
          <p:nvPr/>
        </p:nvSpPr>
        <p:spPr>
          <a:xfrm>
            <a:off x="808400" y="3846000"/>
            <a:ext cx="71724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-"/>
            </a:pPr>
            <a:r>
              <a:rPr b="1" lang="en" sz="2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Logical inconsistent: </a:t>
            </a:r>
            <a:r>
              <a:rPr lang="en" sz="2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 should be a subClassOf C, if both ontologies are consistent and mappings are valid </a:t>
            </a:r>
            <a:endParaRPr sz="20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>
            <p:ph type="title"/>
          </p:nvPr>
        </p:nvSpPr>
        <p:spPr>
          <a:xfrm>
            <a:off x="786150" y="2237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Children Metric</a:t>
            </a:r>
            <a:endParaRPr/>
          </a:p>
        </p:txBody>
      </p:sp>
      <p:sp>
        <p:nvSpPr>
          <p:cNvPr id="452" name="Google Shape;452;p4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795"/>
            <a:ext cx="8839200" cy="1050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0"/>
          <p:cNvCxnSpPr/>
          <p:nvPr/>
        </p:nvCxnSpPr>
        <p:spPr>
          <a:xfrm flipH="1" rot="10800000">
            <a:off x="786225" y="1241750"/>
            <a:ext cx="6106200" cy="117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0"/>
          <p:cNvCxnSpPr/>
          <p:nvPr/>
        </p:nvCxnSpPr>
        <p:spPr>
          <a:xfrm flipH="1" rot="10800000">
            <a:off x="1153625" y="1381525"/>
            <a:ext cx="5863500" cy="110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0"/>
          <p:cNvCxnSpPr/>
          <p:nvPr/>
        </p:nvCxnSpPr>
        <p:spPr>
          <a:xfrm flipH="1" rot="10800000">
            <a:off x="1190350" y="1601750"/>
            <a:ext cx="5826900" cy="249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7" name="Google Shape;457;p40"/>
          <p:cNvPicPr preferRelativeResize="0"/>
          <p:nvPr/>
        </p:nvPicPr>
        <p:blipFill rotWithShape="1">
          <a:blip r:embed="rId4">
            <a:alphaModFix/>
          </a:blip>
          <a:srcRect b="4564" l="7827" r="52379" t="3030"/>
          <a:stretch/>
        </p:blipFill>
        <p:spPr>
          <a:xfrm>
            <a:off x="7579691" y="1901937"/>
            <a:ext cx="1010858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0"/>
          <p:cNvSpPr txBox="1"/>
          <p:nvPr>
            <p:ph idx="4294967295" type="body"/>
          </p:nvPr>
        </p:nvSpPr>
        <p:spPr>
          <a:xfrm>
            <a:off x="260925" y="2209550"/>
            <a:ext cx="78183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Logical consistent:</a:t>
            </a:r>
            <a:r>
              <a:rPr lang="en" sz="2000"/>
              <a:t> all subclasses of Aciduria where a mapping exists, are subclasses in both ontologies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/>
          <p:nvPr>
            <p:ph type="title"/>
          </p:nvPr>
        </p:nvSpPr>
        <p:spPr>
          <a:xfrm>
            <a:off x="786150" y="2237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Children Metric</a:t>
            </a:r>
            <a:endParaRPr/>
          </a:p>
        </p:txBody>
      </p:sp>
      <p:sp>
        <p:nvSpPr>
          <p:cNvPr id="464" name="Google Shape;464;p4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926407"/>
            <a:ext cx="9369876" cy="2132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41"/>
          <p:cNvCxnSpPr/>
          <p:nvPr/>
        </p:nvCxnSpPr>
        <p:spPr>
          <a:xfrm flipH="1" rot="10800000">
            <a:off x="1969250" y="1301775"/>
            <a:ext cx="3483000" cy="88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41"/>
          <p:cNvCxnSpPr/>
          <p:nvPr/>
        </p:nvCxnSpPr>
        <p:spPr>
          <a:xfrm>
            <a:off x="1476950" y="1933725"/>
            <a:ext cx="4026600" cy="433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8" name="Google Shape;468;p41"/>
          <p:cNvPicPr preferRelativeResize="0"/>
          <p:nvPr/>
        </p:nvPicPr>
        <p:blipFill rotWithShape="1">
          <a:blip r:embed="rId4">
            <a:alphaModFix/>
          </a:blip>
          <a:srcRect b="4679" l="52866" r="7542" t="3736"/>
          <a:stretch/>
        </p:blipFill>
        <p:spPr>
          <a:xfrm>
            <a:off x="6663327" y="2460425"/>
            <a:ext cx="1014634" cy="10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1"/>
          <p:cNvSpPr txBox="1"/>
          <p:nvPr>
            <p:ph idx="4294967295" type="body"/>
          </p:nvPr>
        </p:nvSpPr>
        <p:spPr>
          <a:xfrm>
            <a:off x="273250" y="3053950"/>
            <a:ext cx="7818300" cy="16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Logical inconsistent:</a:t>
            </a:r>
            <a:r>
              <a:rPr lang="en" sz="2000"/>
              <a:t> ciliary body coloboma is subclass of abnormal ciliary body morphology in MP, but not in HP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4294967295" type="ctrTitle"/>
          </p:nvPr>
        </p:nvSpPr>
        <p:spPr>
          <a:xfrm>
            <a:off x="5345200" y="526672"/>
            <a:ext cx="41067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Source Sans Pro"/>
                <a:ea typeface="Source Sans Pro"/>
                <a:cs typeface="Source Sans Pro"/>
                <a:sym typeface="Source Sans Pro"/>
              </a:rPr>
              <a:t>Agenda</a:t>
            </a:r>
            <a:endParaRPr b="1" sz="4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" name="Google Shape;96;p15"/>
          <p:cNvSpPr txBox="1"/>
          <p:nvPr>
            <p:ph idx="4294967295" type="body"/>
          </p:nvPr>
        </p:nvSpPr>
        <p:spPr>
          <a:xfrm>
            <a:off x="1637500" y="886675"/>
            <a:ext cx="47160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Clr>
                <a:srgbClr val="0091EA"/>
              </a:buClr>
              <a:buSzPts val="2600"/>
              <a:buChar char="●"/>
            </a:pPr>
            <a:r>
              <a:rPr lang="en" sz="2600"/>
              <a:t>Motivation</a:t>
            </a:r>
            <a:endParaRPr sz="2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○"/>
            </a:pPr>
            <a:r>
              <a:rPr lang="en" sz="2600"/>
              <a:t>Main concepts (Recap)</a:t>
            </a:r>
            <a:endParaRPr sz="2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○"/>
            </a:pPr>
            <a:r>
              <a:rPr lang="en" sz="2600"/>
              <a:t>Problem Definition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600"/>
              <a:buChar char="●"/>
            </a:pPr>
            <a:r>
              <a:rPr lang="en" sz="2600"/>
              <a:t>Our Proposal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600"/>
              <a:buChar char="●"/>
            </a:pPr>
            <a:r>
              <a:rPr lang="en" sz="2600"/>
              <a:t>Methods</a:t>
            </a:r>
            <a:endParaRPr sz="2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○"/>
            </a:pPr>
            <a:r>
              <a:rPr lang="en" sz="2600"/>
              <a:t>Required Steps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600"/>
              <a:buChar char="●"/>
            </a:pPr>
            <a:r>
              <a:rPr lang="en" sz="2600"/>
              <a:t>Evaluation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600"/>
              <a:buChar char="●"/>
            </a:pPr>
            <a:r>
              <a:rPr lang="en" sz="2600"/>
              <a:t>Conclusion &amp; Outlook</a:t>
            </a:r>
            <a:endParaRPr sz="2600"/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 txBox="1"/>
          <p:nvPr>
            <p:ph type="title"/>
          </p:nvPr>
        </p:nvSpPr>
        <p:spPr>
          <a:xfrm>
            <a:off x="786150" y="2790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Loop Detection</a:t>
            </a:r>
            <a:endParaRPr sz="3000"/>
          </a:p>
        </p:txBody>
      </p:sp>
      <p:sp>
        <p:nvSpPr>
          <p:cNvPr id="475" name="Google Shape;475;p42"/>
          <p:cNvSpPr/>
          <p:nvPr/>
        </p:nvSpPr>
        <p:spPr>
          <a:xfrm>
            <a:off x="1787150" y="1786975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476" name="Google Shape;476;p42"/>
          <p:cNvSpPr/>
          <p:nvPr/>
        </p:nvSpPr>
        <p:spPr>
          <a:xfrm>
            <a:off x="1787150" y="2636800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477" name="Google Shape;477;p42"/>
          <p:cNvSpPr/>
          <p:nvPr/>
        </p:nvSpPr>
        <p:spPr>
          <a:xfrm>
            <a:off x="1787150" y="3486625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478" name="Google Shape;478;p42"/>
          <p:cNvCxnSpPr>
            <a:stCxn id="475" idx="4"/>
            <a:endCxn id="476" idx="0"/>
          </p:cNvCxnSpPr>
          <p:nvPr/>
        </p:nvCxnSpPr>
        <p:spPr>
          <a:xfrm>
            <a:off x="2095850" y="2157475"/>
            <a:ext cx="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42"/>
          <p:cNvCxnSpPr>
            <a:stCxn id="476" idx="4"/>
            <a:endCxn id="477" idx="0"/>
          </p:cNvCxnSpPr>
          <p:nvPr/>
        </p:nvCxnSpPr>
        <p:spPr>
          <a:xfrm>
            <a:off x="2095850" y="3007300"/>
            <a:ext cx="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42"/>
          <p:cNvSpPr/>
          <p:nvPr/>
        </p:nvSpPr>
        <p:spPr>
          <a:xfrm>
            <a:off x="3777550" y="1786975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481" name="Google Shape;481;p42"/>
          <p:cNvSpPr/>
          <p:nvPr/>
        </p:nvSpPr>
        <p:spPr>
          <a:xfrm>
            <a:off x="3777550" y="2636800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482" name="Google Shape;482;p42"/>
          <p:cNvSpPr/>
          <p:nvPr/>
        </p:nvSpPr>
        <p:spPr>
          <a:xfrm>
            <a:off x="3777550" y="3486625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cxnSp>
        <p:nvCxnSpPr>
          <p:cNvPr id="483" name="Google Shape;483;p42"/>
          <p:cNvCxnSpPr>
            <a:stCxn id="480" idx="4"/>
            <a:endCxn id="481" idx="0"/>
          </p:cNvCxnSpPr>
          <p:nvPr/>
        </p:nvCxnSpPr>
        <p:spPr>
          <a:xfrm>
            <a:off x="4086250" y="2157475"/>
            <a:ext cx="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42"/>
          <p:cNvCxnSpPr>
            <a:stCxn id="481" idx="4"/>
            <a:endCxn id="482" idx="0"/>
          </p:cNvCxnSpPr>
          <p:nvPr/>
        </p:nvCxnSpPr>
        <p:spPr>
          <a:xfrm>
            <a:off x="4086250" y="3007300"/>
            <a:ext cx="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42"/>
          <p:cNvSpPr/>
          <p:nvPr/>
        </p:nvSpPr>
        <p:spPr>
          <a:xfrm>
            <a:off x="7235625" y="3580900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486" name="Google Shape;486;p42"/>
          <p:cNvSpPr/>
          <p:nvPr/>
        </p:nvSpPr>
        <p:spPr>
          <a:xfrm>
            <a:off x="6225650" y="1881100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6225650" y="2731075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6225650" y="3580900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cxnSp>
        <p:nvCxnSpPr>
          <p:cNvPr id="489" name="Google Shape;489;p42"/>
          <p:cNvCxnSpPr>
            <a:stCxn id="486" idx="4"/>
            <a:endCxn id="487" idx="0"/>
          </p:cNvCxnSpPr>
          <p:nvPr/>
        </p:nvCxnSpPr>
        <p:spPr>
          <a:xfrm>
            <a:off x="6534350" y="2251600"/>
            <a:ext cx="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42"/>
          <p:cNvCxnSpPr>
            <a:stCxn id="487" idx="4"/>
            <a:endCxn id="488" idx="0"/>
          </p:cNvCxnSpPr>
          <p:nvPr/>
        </p:nvCxnSpPr>
        <p:spPr>
          <a:xfrm>
            <a:off x="6534350" y="3101575"/>
            <a:ext cx="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42"/>
          <p:cNvCxnSpPr>
            <a:stCxn id="487" idx="5"/>
            <a:endCxn id="485" idx="0"/>
          </p:cNvCxnSpPr>
          <p:nvPr/>
        </p:nvCxnSpPr>
        <p:spPr>
          <a:xfrm>
            <a:off x="6752634" y="3047317"/>
            <a:ext cx="791700" cy="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42"/>
          <p:cNvCxnSpPr>
            <a:stCxn id="485" idx="6"/>
            <a:endCxn id="486" idx="6"/>
          </p:cNvCxnSpPr>
          <p:nvPr/>
        </p:nvCxnSpPr>
        <p:spPr>
          <a:xfrm rot="10800000">
            <a:off x="6842925" y="2066350"/>
            <a:ext cx="1010100" cy="1699800"/>
          </a:xfrm>
          <a:prstGeom prst="curvedConnector3">
            <a:avLst>
              <a:gd fmla="val -23574" name="adj1"/>
            </a:avLst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93" name="Google Shape;493;p42"/>
          <p:cNvCxnSpPr>
            <a:stCxn id="475" idx="6"/>
            <a:endCxn id="481" idx="2"/>
          </p:cNvCxnSpPr>
          <p:nvPr/>
        </p:nvCxnSpPr>
        <p:spPr>
          <a:xfrm>
            <a:off x="2404550" y="1972225"/>
            <a:ext cx="1373100" cy="849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lgDash"/>
            <a:round/>
            <a:headEnd len="med" w="med" type="triangle"/>
            <a:tailEnd len="med" w="med" type="triangle"/>
          </a:ln>
        </p:spPr>
      </p:cxnSp>
      <p:cxnSp>
        <p:nvCxnSpPr>
          <p:cNvPr id="494" name="Google Shape;494;p42"/>
          <p:cNvCxnSpPr/>
          <p:nvPr/>
        </p:nvCxnSpPr>
        <p:spPr>
          <a:xfrm flipH="1" rot="10800000">
            <a:off x="2404500" y="1972300"/>
            <a:ext cx="1373100" cy="1699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lgDash"/>
            <a:round/>
            <a:headEnd len="med" w="med" type="triangle"/>
            <a:tailEnd len="med" w="med" type="triangle"/>
          </a:ln>
        </p:spPr>
      </p:cxnSp>
      <p:sp>
        <p:nvSpPr>
          <p:cNvPr id="495" name="Google Shape;495;p42"/>
          <p:cNvSpPr txBox="1"/>
          <p:nvPr/>
        </p:nvSpPr>
        <p:spPr>
          <a:xfrm>
            <a:off x="1580000" y="1213600"/>
            <a:ext cx="10317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Ontology 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3570400" y="1213600"/>
            <a:ext cx="10317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Ontology B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6018500" y="1213600"/>
            <a:ext cx="1031700" cy="3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 </a:t>
            </a: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B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/>
          <p:nvPr>
            <p:ph type="title"/>
          </p:nvPr>
        </p:nvSpPr>
        <p:spPr>
          <a:xfrm>
            <a:off x="786150" y="2790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Our Loop Detection</a:t>
            </a:r>
            <a:endParaRPr sz="3000"/>
          </a:p>
        </p:txBody>
      </p:sp>
      <p:sp>
        <p:nvSpPr>
          <p:cNvPr id="503" name="Google Shape;503;p43"/>
          <p:cNvSpPr/>
          <p:nvPr/>
        </p:nvSpPr>
        <p:spPr>
          <a:xfrm>
            <a:off x="2782850" y="2493225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504" name="Google Shape;504;p43"/>
          <p:cNvSpPr/>
          <p:nvPr/>
        </p:nvSpPr>
        <p:spPr>
          <a:xfrm>
            <a:off x="5743750" y="2493225"/>
            <a:ext cx="617400" cy="37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505" name="Google Shape;505;p43"/>
          <p:cNvCxnSpPr>
            <a:stCxn id="503" idx="6"/>
            <a:endCxn id="504" idx="2"/>
          </p:cNvCxnSpPr>
          <p:nvPr/>
        </p:nvCxnSpPr>
        <p:spPr>
          <a:xfrm>
            <a:off x="3400250" y="2678475"/>
            <a:ext cx="23436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lgDash"/>
            <a:round/>
            <a:headEnd len="med" w="med" type="triangle"/>
            <a:tailEnd len="med" w="med" type="triangle"/>
          </a:ln>
        </p:spPr>
      </p:cxnSp>
      <p:sp>
        <p:nvSpPr>
          <p:cNvPr id="506" name="Google Shape;506;p43"/>
          <p:cNvSpPr/>
          <p:nvPr/>
        </p:nvSpPr>
        <p:spPr>
          <a:xfrm>
            <a:off x="2482850" y="2863725"/>
            <a:ext cx="1217400" cy="13056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3"/>
          <p:cNvSpPr/>
          <p:nvPr/>
        </p:nvSpPr>
        <p:spPr>
          <a:xfrm>
            <a:off x="5443750" y="2863725"/>
            <a:ext cx="1217400" cy="13056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3"/>
          <p:cNvSpPr/>
          <p:nvPr/>
        </p:nvSpPr>
        <p:spPr>
          <a:xfrm rot="10800000">
            <a:off x="6413125" y="2032674"/>
            <a:ext cx="1587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"/>
          <p:cNvSpPr/>
          <p:nvPr/>
        </p:nvSpPr>
        <p:spPr>
          <a:xfrm rot="10800000">
            <a:off x="6254425" y="2148474"/>
            <a:ext cx="1587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3"/>
          <p:cNvSpPr/>
          <p:nvPr/>
        </p:nvSpPr>
        <p:spPr>
          <a:xfrm rot="10800000">
            <a:off x="6095725" y="2264286"/>
            <a:ext cx="1587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/>
          <p:nvPr/>
        </p:nvSpPr>
        <p:spPr>
          <a:xfrm rot="10800000">
            <a:off x="6571825" y="1916874"/>
            <a:ext cx="1587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"/>
          <p:cNvSpPr/>
          <p:nvPr/>
        </p:nvSpPr>
        <p:spPr>
          <a:xfrm rot="10800000">
            <a:off x="6730525" y="1801074"/>
            <a:ext cx="1587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/>
          <p:nvPr/>
        </p:nvSpPr>
        <p:spPr>
          <a:xfrm rot="10800000">
            <a:off x="6889225" y="1685274"/>
            <a:ext cx="1587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"/>
          <p:cNvSpPr/>
          <p:nvPr/>
        </p:nvSpPr>
        <p:spPr>
          <a:xfrm flipH="1" rot="10800000">
            <a:off x="2608721" y="2032667"/>
            <a:ext cx="1539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"/>
          <p:cNvSpPr/>
          <p:nvPr/>
        </p:nvSpPr>
        <p:spPr>
          <a:xfrm flipH="1" rot="10800000">
            <a:off x="2762528" y="2148465"/>
            <a:ext cx="1539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3"/>
          <p:cNvSpPr/>
          <p:nvPr/>
        </p:nvSpPr>
        <p:spPr>
          <a:xfrm flipH="1" rot="10800000">
            <a:off x="2916335" y="2264275"/>
            <a:ext cx="1539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3"/>
          <p:cNvSpPr/>
          <p:nvPr/>
        </p:nvSpPr>
        <p:spPr>
          <a:xfrm flipH="1" rot="10800000">
            <a:off x="2454915" y="1916870"/>
            <a:ext cx="1539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3"/>
          <p:cNvSpPr/>
          <p:nvPr/>
        </p:nvSpPr>
        <p:spPr>
          <a:xfrm flipH="1" rot="10800000">
            <a:off x="2301108" y="1801072"/>
            <a:ext cx="1539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3"/>
          <p:cNvSpPr/>
          <p:nvPr/>
        </p:nvSpPr>
        <p:spPr>
          <a:xfrm flipH="1" rot="10800000">
            <a:off x="2147301" y="1685275"/>
            <a:ext cx="1539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43"/>
          <p:cNvCxnSpPr>
            <a:endCxn id="512" idx="6"/>
          </p:cNvCxnSpPr>
          <p:nvPr/>
        </p:nvCxnSpPr>
        <p:spPr>
          <a:xfrm flipH="1" rot="10800000">
            <a:off x="3070225" y="1858974"/>
            <a:ext cx="3660300" cy="13323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triangle"/>
            <a:tailEnd len="med" w="med" type="triangle"/>
          </a:ln>
        </p:spPr>
      </p:cxnSp>
      <p:cxnSp>
        <p:nvCxnSpPr>
          <p:cNvPr id="521" name="Google Shape;521;p43"/>
          <p:cNvCxnSpPr>
            <a:stCxn id="516" idx="7"/>
          </p:cNvCxnSpPr>
          <p:nvPr/>
        </p:nvCxnSpPr>
        <p:spPr>
          <a:xfrm>
            <a:off x="3047697" y="2363116"/>
            <a:ext cx="2941500" cy="1108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triangle"/>
            <a:tailEnd len="med" w="med" type="triangle"/>
          </a:ln>
        </p:spPr>
      </p:cxnSp>
      <p:cxnSp>
        <p:nvCxnSpPr>
          <p:cNvPr id="522" name="Google Shape;522;p43"/>
          <p:cNvCxnSpPr>
            <a:endCxn id="510" idx="6"/>
          </p:cNvCxnSpPr>
          <p:nvPr/>
        </p:nvCxnSpPr>
        <p:spPr>
          <a:xfrm flipH="1" rot="10800000">
            <a:off x="3440725" y="2322186"/>
            <a:ext cx="2655000" cy="1680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4"/>
          <p:cNvSpPr txBox="1"/>
          <p:nvPr>
            <p:ph type="title"/>
          </p:nvPr>
        </p:nvSpPr>
        <p:spPr>
          <a:xfrm>
            <a:off x="507100" y="352700"/>
            <a:ext cx="6694200" cy="7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Calculate a Confidence Score after applying Metrics</a:t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8" name="Google Shape;528;p4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4778550" y="1271175"/>
            <a:ext cx="1496400" cy="5217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hasloop?</a:t>
            </a: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2645225" y="1900100"/>
            <a:ext cx="1785600" cy="6363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Children Comparison?</a:t>
            </a:r>
            <a:endParaRPr/>
          </a:p>
        </p:txBody>
      </p:sp>
      <p:cxnSp>
        <p:nvCxnSpPr>
          <p:cNvPr id="531" name="Google Shape;531;p44"/>
          <p:cNvCxnSpPr>
            <a:stCxn id="529" idx="3"/>
            <a:endCxn id="530" idx="0"/>
          </p:cNvCxnSpPr>
          <p:nvPr/>
        </p:nvCxnSpPr>
        <p:spPr>
          <a:xfrm flipH="1">
            <a:off x="3537893" y="1716474"/>
            <a:ext cx="14598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44"/>
          <p:cNvCxnSpPr>
            <a:stCxn id="529" idx="5"/>
            <a:endCxn id="533" idx="0"/>
          </p:cNvCxnSpPr>
          <p:nvPr/>
        </p:nvCxnSpPr>
        <p:spPr>
          <a:xfrm>
            <a:off x="6055807" y="1716474"/>
            <a:ext cx="1299300" cy="2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44"/>
          <p:cNvSpPr txBox="1"/>
          <p:nvPr/>
        </p:nvSpPr>
        <p:spPr>
          <a:xfrm>
            <a:off x="6686550" y="1981800"/>
            <a:ext cx="1337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Score = 2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4" name="Google Shape;534;p44"/>
          <p:cNvSpPr txBox="1"/>
          <p:nvPr/>
        </p:nvSpPr>
        <p:spPr>
          <a:xfrm>
            <a:off x="6459300" y="1559100"/>
            <a:ext cx="45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Yes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4039950" y="1522575"/>
            <a:ext cx="45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1151650" y="2757450"/>
            <a:ext cx="2625000" cy="1092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min(jaccardSimilarity, sigmoidSimilarity, cosineSimilarity) &lt; 0.8</a:t>
            </a:r>
            <a:endParaRPr/>
          </a:p>
        </p:txBody>
      </p:sp>
      <p:sp>
        <p:nvSpPr>
          <p:cNvPr id="537" name="Google Shape;537;p44"/>
          <p:cNvSpPr/>
          <p:nvPr/>
        </p:nvSpPr>
        <p:spPr>
          <a:xfrm>
            <a:off x="3864825" y="2757450"/>
            <a:ext cx="2625000" cy="1092000"/>
          </a:xfrm>
          <a:prstGeom prst="ellipse">
            <a:avLst/>
          </a:prstGeom>
          <a:noFill/>
          <a:ln cap="flat" cmpd="sng" w="19050">
            <a:solidFill>
              <a:srgbClr val="4CB5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min(jaccardSimilarity, sigmoidSimilarity, cosineSimilarity) &lt; 0.8</a:t>
            </a:r>
            <a:endParaRPr/>
          </a:p>
        </p:txBody>
      </p:sp>
      <p:cxnSp>
        <p:nvCxnSpPr>
          <p:cNvPr id="538" name="Google Shape;538;p44"/>
          <p:cNvCxnSpPr>
            <a:stCxn id="530" idx="3"/>
            <a:endCxn id="536" idx="0"/>
          </p:cNvCxnSpPr>
          <p:nvPr/>
        </p:nvCxnSpPr>
        <p:spPr>
          <a:xfrm flipH="1">
            <a:off x="2464220" y="2443216"/>
            <a:ext cx="44250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44"/>
          <p:cNvSpPr txBox="1"/>
          <p:nvPr/>
        </p:nvSpPr>
        <p:spPr>
          <a:xfrm>
            <a:off x="2338225" y="2367400"/>
            <a:ext cx="45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4568788" y="2266100"/>
            <a:ext cx="45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Yes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1" name="Google Shape;541;p44"/>
          <p:cNvCxnSpPr>
            <a:stCxn id="530" idx="5"/>
            <a:endCxn id="537" idx="0"/>
          </p:cNvCxnSpPr>
          <p:nvPr/>
        </p:nvCxnSpPr>
        <p:spPr>
          <a:xfrm>
            <a:off x="4169330" y="2443216"/>
            <a:ext cx="100800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44"/>
          <p:cNvSpPr txBox="1"/>
          <p:nvPr/>
        </p:nvSpPr>
        <p:spPr>
          <a:xfrm>
            <a:off x="5577600" y="4090375"/>
            <a:ext cx="1337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Score = 2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3510788" y="4070500"/>
            <a:ext cx="1337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Score = 3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736425" y="3987525"/>
            <a:ext cx="1337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Score = 4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>
            <a:off x="2909525" y="3891975"/>
            <a:ext cx="1337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Score = 3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6" name="Google Shape;546;p44"/>
          <p:cNvCxnSpPr>
            <a:stCxn id="537" idx="5"/>
            <a:endCxn id="542" idx="0"/>
          </p:cNvCxnSpPr>
          <p:nvPr/>
        </p:nvCxnSpPr>
        <p:spPr>
          <a:xfrm>
            <a:off x="6105403" y="3689530"/>
            <a:ext cx="1410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44"/>
          <p:cNvCxnSpPr>
            <a:stCxn id="537" idx="3"/>
            <a:endCxn id="543" idx="0"/>
          </p:cNvCxnSpPr>
          <p:nvPr/>
        </p:nvCxnSpPr>
        <p:spPr>
          <a:xfrm flipH="1">
            <a:off x="4179347" y="3689530"/>
            <a:ext cx="69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44"/>
          <p:cNvCxnSpPr>
            <a:stCxn id="536" idx="3"/>
            <a:endCxn id="544" idx="0"/>
          </p:cNvCxnSpPr>
          <p:nvPr/>
        </p:nvCxnSpPr>
        <p:spPr>
          <a:xfrm flipH="1">
            <a:off x="1405272" y="3689530"/>
            <a:ext cx="1308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44"/>
          <p:cNvCxnSpPr>
            <a:stCxn id="536" idx="5"/>
            <a:endCxn id="545" idx="0"/>
          </p:cNvCxnSpPr>
          <p:nvPr/>
        </p:nvCxnSpPr>
        <p:spPr>
          <a:xfrm>
            <a:off x="3392228" y="3689530"/>
            <a:ext cx="186000" cy="2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44"/>
          <p:cNvSpPr txBox="1"/>
          <p:nvPr>
            <p:ph idx="1" type="body"/>
          </p:nvPr>
        </p:nvSpPr>
        <p:spPr>
          <a:xfrm>
            <a:off x="99450" y="889675"/>
            <a:ext cx="43962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“Naive” approach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Based on intuitive rules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sp>
        <p:nvSpPr>
          <p:cNvPr id="551" name="Google Shape;551;p44"/>
          <p:cNvSpPr txBox="1"/>
          <p:nvPr/>
        </p:nvSpPr>
        <p:spPr>
          <a:xfrm>
            <a:off x="1050450" y="3655625"/>
            <a:ext cx="45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4169325" y="3754775"/>
            <a:ext cx="45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3" name="Google Shape;553;p44"/>
          <p:cNvSpPr txBox="1"/>
          <p:nvPr/>
        </p:nvSpPr>
        <p:spPr>
          <a:xfrm>
            <a:off x="6164188" y="3744875"/>
            <a:ext cx="45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Yes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3466688" y="3579150"/>
            <a:ext cx="45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Yes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/>
          <p:nvPr>
            <p:ph type="title"/>
          </p:nvPr>
        </p:nvSpPr>
        <p:spPr>
          <a:xfrm>
            <a:off x="507100" y="352700"/>
            <a:ext cx="6694200" cy="7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Calculate a Confidence Score after applying Metrics</a:t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0" name="Google Shape;560;p4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45"/>
          <p:cNvSpPr txBox="1"/>
          <p:nvPr>
            <p:ph idx="1" type="body"/>
          </p:nvPr>
        </p:nvSpPr>
        <p:spPr>
          <a:xfrm>
            <a:off x="282975" y="864900"/>
            <a:ext cx="7818300" cy="10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Machine Learning approaches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Based on logistic regression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Based on random forest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pic>
        <p:nvPicPr>
          <p:cNvPr id="562" name="Google Shape;5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13" y="2516225"/>
            <a:ext cx="7058575" cy="13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5"/>
          <p:cNvSpPr/>
          <p:nvPr/>
        </p:nvSpPr>
        <p:spPr>
          <a:xfrm>
            <a:off x="967925" y="2487075"/>
            <a:ext cx="6341100" cy="1440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5"/>
          <p:cNvSpPr txBox="1"/>
          <p:nvPr/>
        </p:nvSpPr>
        <p:spPr>
          <a:xfrm>
            <a:off x="2887700" y="3975975"/>
            <a:ext cx="84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5" name="Google Shape;565;p45"/>
          <p:cNvSpPr/>
          <p:nvPr/>
        </p:nvSpPr>
        <p:spPr>
          <a:xfrm>
            <a:off x="7340575" y="2487075"/>
            <a:ext cx="846900" cy="14403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"/>
          <p:cNvSpPr txBox="1"/>
          <p:nvPr/>
        </p:nvSpPr>
        <p:spPr>
          <a:xfrm>
            <a:off x="7340575" y="3975975"/>
            <a:ext cx="84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Labels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7" name="Google Shape;567;p45"/>
          <p:cNvSpPr txBox="1"/>
          <p:nvPr/>
        </p:nvSpPr>
        <p:spPr>
          <a:xfrm>
            <a:off x="304800" y="1828800"/>
            <a:ext cx="7058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-"/>
            </a:pPr>
            <a:r>
              <a:rPr b="1" lang="en" sz="2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Ground truth </a:t>
            </a:r>
            <a:r>
              <a:rPr lang="en" sz="2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provided by silver standard (Pistoia et al.)</a:t>
            </a:r>
            <a:endParaRPr/>
          </a:p>
        </p:txBody>
      </p:sp>
      <p:sp>
        <p:nvSpPr>
          <p:cNvPr id="568" name="Google Shape;568;p45"/>
          <p:cNvSpPr txBox="1"/>
          <p:nvPr/>
        </p:nvSpPr>
        <p:spPr>
          <a:xfrm>
            <a:off x="3275925" y="4261750"/>
            <a:ext cx="512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60% of mappings as training set and 40% as test set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6"/>
          <p:cNvSpPr txBox="1"/>
          <p:nvPr>
            <p:ph type="ctrTitle"/>
          </p:nvPr>
        </p:nvSpPr>
        <p:spPr>
          <a:xfrm>
            <a:off x="2000175" y="1087275"/>
            <a:ext cx="56175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Evaluation of</a:t>
            </a:r>
            <a:endParaRPr>
              <a:solidFill>
                <a:srgbClr val="0091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>
              <a:solidFill>
                <a:srgbClr val="0091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7"/>
          <p:cNvSpPr txBox="1"/>
          <p:nvPr>
            <p:ph type="title"/>
          </p:nvPr>
        </p:nvSpPr>
        <p:spPr>
          <a:xfrm>
            <a:off x="749125" y="515451"/>
            <a:ext cx="7571700" cy="3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How did we evaluate our results?</a:t>
            </a:r>
            <a:endParaRPr/>
          </a:p>
        </p:txBody>
      </p:sp>
      <p:sp>
        <p:nvSpPr>
          <p:cNvPr id="579" name="Google Shape;579;p4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47"/>
          <p:cNvSpPr txBox="1"/>
          <p:nvPr>
            <p:ph idx="4294967295" type="body"/>
          </p:nvPr>
        </p:nvSpPr>
        <p:spPr>
          <a:xfrm>
            <a:off x="912750" y="891575"/>
            <a:ext cx="7318500" cy="15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Evaluation of mappings between Human Phenotype Ontology (HP) and Mammalian Phenotype Ontology (MP)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Ground truth scores </a:t>
            </a:r>
            <a:r>
              <a:rPr lang="en" sz="1800"/>
              <a:t>provided by silver standard (Pistoia et al.)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Compare those scores</a:t>
            </a:r>
            <a:r>
              <a:rPr lang="en" sz="1800"/>
              <a:t> to our scores by </a:t>
            </a:r>
            <a:r>
              <a:rPr b="1" lang="en" sz="1800">
                <a:solidFill>
                  <a:srgbClr val="0091EA"/>
                </a:solidFill>
              </a:rPr>
              <a:t>naive approach </a:t>
            </a:r>
            <a:r>
              <a:rPr lang="en" sz="1800">
                <a:solidFill>
                  <a:srgbClr val="000000"/>
                </a:solidFill>
              </a:rPr>
              <a:t>vs</a:t>
            </a:r>
            <a:r>
              <a:rPr b="1" lang="en" sz="1800">
                <a:solidFill>
                  <a:srgbClr val="0091EA"/>
                </a:solidFill>
              </a:rPr>
              <a:t> machine learning techniques</a:t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sp>
        <p:nvSpPr>
          <p:cNvPr id="581" name="Google Shape;581;p47"/>
          <p:cNvSpPr txBox="1"/>
          <p:nvPr/>
        </p:nvSpPr>
        <p:spPr>
          <a:xfrm>
            <a:off x="914400" y="2362200"/>
            <a:ext cx="7318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-"/>
            </a:pPr>
            <a:r>
              <a:rPr b="1"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set contains 750 mappings</a:t>
            </a: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we evaluated</a:t>
            </a:r>
            <a:endParaRPr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2" name="Google Shape;582;p47"/>
          <p:cNvSpPr txBox="1"/>
          <p:nvPr/>
        </p:nvSpPr>
        <p:spPr>
          <a:xfrm>
            <a:off x="916750" y="2759600"/>
            <a:ext cx="74040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-"/>
            </a:pPr>
            <a:r>
              <a:rPr b="1" lang="en" sz="18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Problem:</a:t>
            </a: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silver standard from 2017 -&gt; new mappings were created, bad mappings deleted</a:t>
            </a:r>
            <a:endParaRPr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-"/>
            </a:pPr>
            <a:r>
              <a:rPr b="1"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Only 557 mappings we could compare against silver standard</a:t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522 with score 4</a:t>
            </a:r>
            <a:endParaRPr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 with score 3</a:t>
            </a:r>
            <a:endParaRPr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 with score 2</a:t>
            </a:r>
            <a:endParaRPr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8"/>
          <p:cNvSpPr txBox="1"/>
          <p:nvPr>
            <p:ph type="title"/>
          </p:nvPr>
        </p:nvSpPr>
        <p:spPr>
          <a:xfrm>
            <a:off x="713700" y="456524"/>
            <a:ext cx="75717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Results from applying metrics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48"/>
          <p:cNvSpPr txBox="1"/>
          <p:nvPr>
            <p:ph idx="1" type="body"/>
          </p:nvPr>
        </p:nvSpPr>
        <p:spPr>
          <a:xfrm>
            <a:off x="786150" y="1200150"/>
            <a:ext cx="5924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sp>
        <p:nvSpPr>
          <p:cNvPr id="589" name="Google Shape;589;p4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48"/>
          <p:cNvPicPr preferRelativeResize="0"/>
          <p:nvPr/>
        </p:nvPicPr>
        <p:blipFill rotWithShape="1">
          <a:blip r:embed="rId3">
            <a:alphaModFix/>
          </a:blip>
          <a:srcRect b="11920" l="11951" r="11921" t="12396"/>
          <a:stretch/>
        </p:blipFill>
        <p:spPr>
          <a:xfrm>
            <a:off x="7199100" y="3078850"/>
            <a:ext cx="1557524" cy="15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8"/>
          <p:cNvPicPr preferRelativeResize="0"/>
          <p:nvPr/>
        </p:nvPicPr>
        <p:blipFill rotWithShape="1">
          <a:blip r:embed="rId4">
            <a:alphaModFix/>
          </a:blip>
          <a:srcRect b="21339" l="8666" r="27845" t="16932"/>
          <a:stretch/>
        </p:blipFill>
        <p:spPr>
          <a:xfrm>
            <a:off x="825500" y="1086825"/>
            <a:ext cx="6274120" cy="37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8"/>
          <p:cNvSpPr/>
          <p:nvPr/>
        </p:nvSpPr>
        <p:spPr>
          <a:xfrm>
            <a:off x="857925" y="2085275"/>
            <a:ext cx="5133300" cy="1004100"/>
          </a:xfrm>
          <a:prstGeom prst="wedgeRoundRectCallout">
            <a:avLst>
              <a:gd fmla="val -49784" name="adj1"/>
              <a:gd fmla="val 32070" name="adj2"/>
              <a:gd fmla="val 0" name="adj3"/>
            </a:avLst>
          </a:prstGeom>
          <a:solidFill>
            <a:srgbClr val="FFE599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for the calculation of score and Machine Learning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9"/>
          <p:cNvSpPr txBox="1"/>
          <p:nvPr>
            <p:ph type="title"/>
          </p:nvPr>
        </p:nvSpPr>
        <p:spPr>
          <a:xfrm>
            <a:off x="749125" y="515451"/>
            <a:ext cx="7571700" cy="3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Well-known metrics</a:t>
            </a:r>
            <a:endParaRPr/>
          </a:p>
        </p:txBody>
      </p:sp>
      <p:graphicFrame>
        <p:nvGraphicFramePr>
          <p:cNvPr id="598" name="Google Shape;598;p49"/>
          <p:cNvGraphicFramePr/>
          <p:nvPr/>
        </p:nvGraphicFramePr>
        <p:xfrm>
          <a:off x="786150" y="1244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{F7B41AA2-1869-4F10-A44F-C09DD23D23FE}</a:tableStyleId>
              </a:tblPr>
              <a:tblGrid>
                <a:gridCol w="2364825"/>
                <a:gridCol w="5477325"/>
              </a:tblGrid>
              <a:tr h="548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Metrics</a:t>
                      </a:r>
                      <a:endParaRPr b="1" sz="18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Evaluates </a:t>
                      </a:r>
                      <a:endParaRPr b="1" sz="18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 (P</a:t>
                      </a:r>
                      <a:r>
                        <a:rPr baseline="-25000"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- Correctness</a:t>
                      </a:r>
                      <a:endParaRPr sz="1600">
                        <a:solidFill>
                          <a:srgbClr val="607D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correctly detected matching pairs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number of detected pairs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</a:tr>
              <a:tr h="60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 (R</a:t>
                      </a:r>
                      <a:r>
                        <a:rPr baseline="-25000"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- </a:t>
                      </a:r>
                      <a:b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Completeness</a:t>
                      </a:r>
                      <a:endParaRPr baseline="-250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correctly detected matching pairs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number of matching pairs given a set of ontology instances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 (F1</a:t>
                      </a:r>
                      <a:r>
                        <a:rPr baseline="-25000"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600">
                        <a:solidFill>
                          <a:srgbClr val="607D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Aggregation of precision and recall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</a:tr>
              <a:tr h="83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607D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9" name="Google Shape;599;p4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0" name="Google Shape;600;p49"/>
          <p:cNvCxnSpPr/>
          <p:nvPr/>
        </p:nvCxnSpPr>
        <p:spPr>
          <a:xfrm flipH="1" rot="10800000">
            <a:off x="3743450" y="2124550"/>
            <a:ext cx="4449600" cy="1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49"/>
          <p:cNvCxnSpPr/>
          <p:nvPr/>
        </p:nvCxnSpPr>
        <p:spPr>
          <a:xfrm flipH="1" rot="10800000">
            <a:off x="3187900" y="2743025"/>
            <a:ext cx="5408700" cy="1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0"/>
          <p:cNvSpPr txBox="1"/>
          <p:nvPr>
            <p:ph type="title"/>
          </p:nvPr>
        </p:nvSpPr>
        <p:spPr>
          <a:xfrm>
            <a:off x="749125" y="515451"/>
            <a:ext cx="7571700" cy="3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We evaluated our results based on them</a:t>
            </a:r>
            <a:endParaRPr/>
          </a:p>
        </p:txBody>
      </p:sp>
      <p:graphicFrame>
        <p:nvGraphicFramePr>
          <p:cNvPr id="607" name="Google Shape;607;p50"/>
          <p:cNvGraphicFramePr/>
          <p:nvPr/>
        </p:nvGraphicFramePr>
        <p:xfrm>
          <a:off x="793500" y="1269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{F7B41AA2-1869-4F10-A44F-C09DD23D23FE}</a:tableStyleId>
              </a:tblPr>
              <a:tblGrid>
                <a:gridCol w="1960525"/>
                <a:gridCol w="1960525"/>
                <a:gridCol w="1960525"/>
                <a:gridCol w="1960525"/>
              </a:tblGrid>
              <a:tr h="322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</a:t>
                      </a:r>
                      <a:endParaRPr b="1" sz="18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sz="18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b="1" sz="18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F1-measure</a:t>
                      </a:r>
                      <a:endParaRPr b="1" sz="18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Naive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0.88389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0.88509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0.88352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</a:tr>
              <a:tr h="60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0.86165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0.92825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0.89371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07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600">
                        <a:solidFill>
                          <a:srgbClr val="607D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0.90198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0.91479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0.90835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</a:tr>
              <a:tr h="49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607D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8" name="Google Shape;608;p5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1"/>
          <p:cNvSpPr txBox="1"/>
          <p:nvPr>
            <p:ph type="title"/>
          </p:nvPr>
        </p:nvSpPr>
        <p:spPr>
          <a:xfrm>
            <a:off x="749125" y="515451"/>
            <a:ext cx="7571700" cy="3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Class specific Results - True Positives</a:t>
            </a:r>
            <a:endParaRPr/>
          </a:p>
        </p:txBody>
      </p:sp>
      <p:sp>
        <p:nvSpPr>
          <p:cNvPr id="614" name="Google Shape;614;p5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51"/>
          <p:cNvSpPr txBox="1"/>
          <p:nvPr/>
        </p:nvSpPr>
        <p:spPr>
          <a:xfrm>
            <a:off x="3907038" y="3490225"/>
            <a:ext cx="1329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Random Forest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6" name="Google Shape;616;p51"/>
          <p:cNvSpPr txBox="1"/>
          <p:nvPr/>
        </p:nvSpPr>
        <p:spPr>
          <a:xfrm>
            <a:off x="6693554" y="3490225"/>
            <a:ext cx="1771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Logistic Regression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7" name="Google Shape;6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75" y="1185350"/>
            <a:ext cx="2868976" cy="19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300" y="1185351"/>
            <a:ext cx="2935700" cy="19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16200"/>
            <a:ext cx="3026100" cy="1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1"/>
          <p:cNvSpPr txBox="1"/>
          <p:nvPr/>
        </p:nvSpPr>
        <p:spPr>
          <a:xfrm>
            <a:off x="1120538" y="3422225"/>
            <a:ext cx="1329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Naive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289775" y="320675"/>
            <a:ext cx="79956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Ontology Matching </a:t>
            </a: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(Recap)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236925" y="819150"/>
            <a:ext cx="77400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91EA"/>
                </a:solidFill>
              </a:rPr>
              <a:t>Ontology matching</a:t>
            </a:r>
            <a:r>
              <a:rPr lang="en" sz="2400"/>
              <a:t> is the relation between two ontologies where the concepts, roles and restrictions are preserved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4418100" y="4187975"/>
            <a:ext cx="47757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</a:rPr>
              <a:t>Ontology Matching: State of the Art and Future Challenges 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</a:rPr>
              <a:t>(Shvaiko &amp; Euzenat) 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350" y="2381575"/>
            <a:ext cx="3144025" cy="17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27819" l="22614" r="24348" t="23941"/>
          <a:stretch/>
        </p:blipFill>
        <p:spPr>
          <a:xfrm>
            <a:off x="289775" y="1843575"/>
            <a:ext cx="4364726" cy="248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289775" y="4217350"/>
            <a:ext cx="47757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</a:rPr>
              <a:t>Interactive Visualization Of Large Ontology Matching Results </a:t>
            </a:r>
            <a:r>
              <a:rPr i="1" lang="en" sz="1000">
                <a:solidFill>
                  <a:schemeClr val="dk1"/>
                </a:solidFill>
              </a:rPr>
              <a:t>(Li &amp; </a:t>
            </a:r>
            <a:r>
              <a:rPr i="1" lang="en" sz="1000">
                <a:solidFill>
                  <a:schemeClr val="dk1"/>
                </a:solidFill>
              </a:rPr>
              <a:t>Stroe</a:t>
            </a:r>
            <a:r>
              <a:rPr i="1" lang="en" sz="1000">
                <a:solidFill>
                  <a:schemeClr val="dk1"/>
                </a:solidFill>
              </a:rPr>
              <a:t> &amp; Cruz) 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"/>
          <p:cNvSpPr txBox="1"/>
          <p:nvPr>
            <p:ph type="ctrTitle"/>
          </p:nvPr>
        </p:nvSpPr>
        <p:spPr>
          <a:xfrm>
            <a:off x="2000175" y="1087275"/>
            <a:ext cx="56175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Conclusion &amp;</a:t>
            </a:r>
            <a:endParaRPr>
              <a:solidFill>
                <a:srgbClr val="0091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Outlook</a:t>
            </a:r>
            <a:endParaRPr>
              <a:solidFill>
                <a:srgbClr val="0091E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"/>
          <p:cNvSpPr txBox="1"/>
          <p:nvPr>
            <p:ph type="title"/>
          </p:nvPr>
        </p:nvSpPr>
        <p:spPr>
          <a:xfrm>
            <a:off x="713700" y="456524"/>
            <a:ext cx="75717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What we have learnt...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1" name="Google Shape;631;p53"/>
          <p:cNvSpPr txBox="1"/>
          <p:nvPr>
            <p:ph idx="1" type="body"/>
          </p:nvPr>
        </p:nvSpPr>
        <p:spPr>
          <a:xfrm>
            <a:off x="786150" y="1200150"/>
            <a:ext cx="5924100" cy="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b="1" lang="en" sz="2400">
                <a:solidFill>
                  <a:srgbClr val="0091EA"/>
                </a:solidFill>
              </a:rPr>
              <a:t>Different metrics</a:t>
            </a:r>
            <a:r>
              <a:rPr lang="en" sz="2400"/>
              <a:t> to assess quality of matchings</a:t>
            </a:r>
            <a:br>
              <a:rPr lang="en" sz="2400"/>
            </a:b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sp>
        <p:nvSpPr>
          <p:cNvPr id="632" name="Google Shape;632;p5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3" name="Google Shape;633;p53"/>
          <p:cNvPicPr preferRelativeResize="0"/>
          <p:nvPr/>
        </p:nvPicPr>
        <p:blipFill rotWithShape="1">
          <a:blip r:embed="rId3">
            <a:alphaModFix/>
          </a:blip>
          <a:srcRect b="0" l="39719" r="0" t="0"/>
          <a:stretch/>
        </p:blipFill>
        <p:spPr>
          <a:xfrm>
            <a:off x="6836875" y="1572700"/>
            <a:ext cx="15675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3"/>
          <p:cNvSpPr txBox="1"/>
          <p:nvPr/>
        </p:nvSpPr>
        <p:spPr>
          <a:xfrm>
            <a:off x="786150" y="2183850"/>
            <a:ext cx="59241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-"/>
            </a:pPr>
            <a:r>
              <a:rPr b="1" lang="en" sz="24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Evaluation of results:</a:t>
            </a:r>
            <a:r>
              <a:rPr lang="en" sz="24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naive approach </a:t>
            </a:r>
            <a:b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 machine learning techniques</a:t>
            </a: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4"/>
          <p:cNvSpPr txBox="1"/>
          <p:nvPr>
            <p:ph type="title"/>
          </p:nvPr>
        </p:nvSpPr>
        <p:spPr>
          <a:xfrm>
            <a:off x="713700" y="456524"/>
            <a:ext cx="75717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Problems we faced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0" name="Google Shape;640;p5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p54"/>
          <p:cNvSpPr txBox="1"/>
          <p:nvPr/>
        </p:nvSpPr>
        <p:spPr>
          <a:xfrm>
            <a:off x="786150" y="1162225"/>
            <a:ext cx="59241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Big amounts of data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REST API very slow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2" name="Google Shape;642;p54"/>
          <p:cNvSpPr txBox="1"/>
          <p:nvPr/>
        </p:nvSpPr>
        <p:spPr>
          <a:xfrm>
            <a:off x="786150" y="2143450"/>
            <a:ext cx="704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During Evaluation: 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Ground truth was small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hard to apply machine learning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Hard to evaluate quality of links manually, without domain knowledge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Outlook</a:t>
            </a:r>
            <a:endParaRPr b="1" sz="3000"/>
          </a:p>
        </p:txBody>
      </p:sp>
      <p:sp>
        <p:nvSpPr>
          <p:cNvPr id="648" name="Google Shape;648;p55"/>
          <p:cNvSpPr txBox="1"/>
          <p:nvPr>
            <p:ph idx="1" type="body"/>
          </p:nvPr>
        </p:nvSpPr>
        <p:spPr>
          <a:xfrm>
            <a:off x="786150" y="1200150"/>
            <a:ext cx="5924100" cy="20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Extension to more ontologies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→ Ground truth needed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advanced evaluation of the results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Apply metrics based on semantic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"/>
          <p:cNvSpPr txBox="1"/>
          <p:nvPr>
            <p:ph idx="4294967295" type="ctrTitle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Thanks!</a:t>
            </a:r>
            <a:endParaRPr b="1" sz="6000"/>
          </a:p>
        </p:txBody>
      </p:sp>
      <p:sp>
        <p:nvSpPr>
          <p:cNvPr id="654" name="Google Shape;654;p56"/>
          <p:cNvSpPr txBox="1"/>
          <p:nvPr>
            <p:ph idx="4294967295" type="subTitle"/>
          </p:nvPr>
        </p:nvSpPr>
        <p:spPr>
          <a:xfrm>
            <a:off x="3072650" y="2726888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655" name="Google Shape;655;p5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/>
          <p:nvPr>
            <p:ph type="title"/>
          </p:nvPr>
        </p:nvSpPr>
        <p:spPr>
          <a:xfrm>
            <a:off x="143475" y="308125"/>
            <a:ext cx="82143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Literature</a:t>
            </a:r>
            <a:endParaRPr b="1" sz="2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1" name="Google Shape;661;p57"/>
          <p:cNvSpPr txBox="1"/>
          <p:nvPr/>
        </p:nvSpPr>
        <p:spPr>
          <a:xfrm>
            <a:off x="786150" y="1164825"/>
            <a:ext cx="71841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63238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an ontology? - Gruber - 1992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101: a guide to creating your first ontology - Noy, McGuinness - 2001</a:t>
            </a:r>
            <a:endParaRPr>
              <a:solidFill>
                <a:srgbClr val="2632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Ontology instance linking: towards interlinked knowledge graphs - Helfin, Song - 2016</a:t>
            </a:r>
            <a:endParaRPr>
              <a:solidFill>
                <a:srgbClr val="2632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 challenges for ontology matching - Shvaiko, Euzenat - 2008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Modulo 5.2 Ontology Matching - Knowledge and Data VU Amsterdam - 2018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survey on ontology matching techniques - Hooi, Hassan, Shariff - 2014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Measuring Similarity between Ontologies - Maedche, Staab - 2002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Assessing Similarity Value between Two Ontologies - Ngom et al. - 2018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Improve Jaccard’s feature-based similarity measure - Likavec et al. - 2018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to search top-K biomedical ontologies? - Oliveira et al. - 2018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632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258850" y="304125"/>
            <a:ext cx="79503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Why do we need Ontology</a:t>
            </a: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 Matching ? </a:t>
            </a: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(Recap)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3125" y="819150"/>
            <a:ext cx="7175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23232"/>
                </a:solidFill>
              </a:rPr>
              <a:t>Because there is not a unified vocabulary/ontology:</a:t>
            </a:r>
            <a:endParaRPr sz="2400">
              <a:solidFill>
                <a:srgbClr val="323232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91EA"/>
              </a:buClr>
              <a:buSzPts val="2400"/>
              <a:buChar char="◎"/>
            </a:pPr>
            <a:r>
              <a:rPr lang="en" sz="2400">
                <a:solidFill>
                  <a:srgbClr val="323232"/>
                </a:solidFill>
              </a:rPr>
              <a:t>Partially overlap among ontologies</a:t>
            </a:r>
            <a:endParaRPr sz="2400">
              <a:solidFill>
                <a:srgbClr val="32323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400"/>
              <a:buChar char="◎"/>
            </a:pPr>
            <a:r>
              <a:rPr lang="en" sz="2400">
                <a:solidFill>
                  <a:srgbClr val="323232"/>
                </a:solidFill>
              </a:rPr>
              <a:t>Each ontology represents a own perspective</a:t>
            </a:r>
            <a:endParaRPr sz="2400">
              <a:solidFill>
                <a:srgbClr val="32323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400"/>
              <a:buChar char="◎"/>
            </a:pPr>
            <a:r>
              <a:rPr lang="en" sz="2400">
                <a:solidFill>
                  <a:srgbClr val="323232"/>
                </a:solidFill>
              </a:rPr>
              <a:t>Different languages</a:t>
            </a:r>
            <a:endParaRPr sz="24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2323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258850" y="2668750"/>
            <a:ext cx="39972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6B26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need Interoperability of </a:t>
            </a:r>
            <a:endParaRPr b="1" sz="2800">
              <a:solidFill>
                <a:srgbClr val="F6B26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6B26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and Knowledge</a:t>
            </a:r>
            <a:endParaRPr b="1" sz="2800">
              <a:solidFill>
                <a:srgbClr val="F6B26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25099" l="22277" r="22592" t="30883"/>
          <a:stretch/>
        </p:blipFill>
        <p:spPr>
          <a:xfrm>
            <a:off x="3859175" y="2162750"/>
            <a:ext cx="4775699" cy="2489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4438425" y="4548450"/>
            <a:ext cx="47757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</a:rPr>
              <a:t>Ten Challenges for Ontology Matching(Shvaiko &amp; Euzenat) 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Source Sans Pro"/>
                <a:ea typeface="Source Sans Pro"/>
                <a:cs typeface="Source Sans Pro"/>
                <a:sym typeface="Source Sans Pro"/>
              </a:rPr>
              <a:t>Some problems in Ontology Matching </a:t>
            </a: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(Recap)</a:t>
            </a:r>
            <a:endParaRPr b="1" sz="2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124" name="Google Shape;124;p18"/>
          <p:cNvGraphicFramePr/>
          <p:nvPr/>
        </p:nvGraphicFramePr>
        <p:xfrm>
          <a:off x="6337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{F7B41AA2-1869-4F10-A44F-C09DD23D23FE}</a:tableStyleId>
              </a:tblPr>
              <a:tblGrid>
                <a:gridCol w="2364825"/>
                <a:gridCol w="5477325"/>
              </a:tblGrid>
              <a:tr h="5483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Techniques</a:t>
                      </a:r>
                      <a:endParaRPr b="1" sz="18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Problems</a:t>
                      </a:r>
                      <a:endParaRPr b="1" sz="18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 matching</a:t>
                      </a:r>
                      <a:endParaRPr b="1" sz="16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Too many false positive results (based just on entity name/label)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</a:tr>
              <a:tr h="60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 matching + logical reasoning</a:t>
                      </a:r>
                      <a:endParaRPr b="1" sz="16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Reasoning highly depend on correctness of the expressions in the ontologies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91E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Blocking (subdividing entities into mutually exclusive blocks)</a:t>
                      </a:r>
                      <a:endParaRPr b="1" sz="1600">
                        <a:solidFill>
                          <a:srgbClr val="0091E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Unavailability of expertise in every domain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Rules are not well specified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632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enough training data (supervised learning)</a:t>
                      </a:r>
                      <a:endParaRPr sz="1600">
                        <a:solidFill>
                          <a:srgbClr val="2632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BioPortal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19"/>
          <p:cNvSpPr txBox="1"/>
          <p:nvPr>
            <p:ph idx="4294967295" type="body"/>
          </p:nvPr>
        </p:nvSpPr>
        <p:spPr>
          <a:xfrm>
            <a:off x="405150" y="1200150"/>
            <a:ext cx="7536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91EA"/>
                </a:solidFill>
              </a:rPr>
              <a:t>BioPortal</a:t>
            </a:r>
            <a:r>
              <a:rPr lang="en" sz="2400"/>
              <a:t> is an open repository of biomedical ontologies. 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</a:t>
            </a:r>
            <a:r>
              <a:rPr lang="en" sz="2400">
                <a:solidFill>
                  <a:srgbClr val="0091EA"/>
                </a:solidFill>
              </a:rPr>
              <a:t>it provides:</a:t>
            </a:r>
            <a:endParaRPr sz="2400">
              <a:solidFill>
                <a:srgbClr val="0091EA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91EA"/>
              </a:buClr>
              <a:buSzPts val="2400"/>
              <a:buChar char="◎"/>
            </a:pPr>
            <a:r>
              <a:rPr lang="en" sz="2400"/>
              <a:t>a service to access them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400"/>
              <a:buChar char="◎"/>
            </a:pPr>
            <a:r>
              <a:rPr lang="en" sz="2400"/>
              <a:t>a set of tools to work </a:t>
            </a:r>
            <a:br>
              <a:rPr lang="en" sz="2400"/>
            </a:br>
            <a:r>
              <a:rPr lang="en" sz="2400"/>
              <a:t>with them</a:t>
            </a:r>
            <a:endParaRPr sz="2400">
              <a:solidFill>
                <a:srgbClr val="0091E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			</a:t>
            </a:r>
            <a:endParaRPr sz="1800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16859" l="3990" r="9060" t="9584"/>
          <a:stretch/>
        </p:blipFill>
        <p:spPr>
          <a:xfrm>
            <a:off x="4152800" y="1892975"/>
            <a:ext cx="4269398" cy="22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Ontology Mappings in the BioPortal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Google Shape;139;p20"/>
          <p:cNvSpPr txBox="1"/>
          <p:nvPr>
            <p:ph idx="4294967295" type="body"/>
          </p:nvPr>
        </p:nvSpPr>
        <p:spPr>
          <a:xfrm>
            <a:off x="449025" y="1417800"/>
            <a:ext cx="4439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91EA"/>
                </a:solidFill>
              </a:rPr>
              <a:t>Lexical OWL Ontology Matcher (LOOM)</a:t>
            </a:r>
            <a:r>
              <a:rPr b="1" lang="en" sz="1800">
                <a:solidFill>
                  <a:srgbClr val="0091EA"/>
                </a:solidFill>
              </a:rPr>
              <a:t>: </a:t>
            </a:r>
            <a:endParaRPr sz="1800"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-"/>
            </a:pPr>
            <a:r>
              <a:rPr lang="en" sz="1800"/>
              <a:t>Simple lexical algorithm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Compares preferred names and synonyms of concepts in both ontologies</a:t>
            </a:r>
            <a:endParaRPr sz="1800"/>
          </a:p>
        </p:txBody>
      </p:sp>
      <p:sp>
        <p:nvSpPr>
          <p:cNvPr id="140" name="Google Shape;140;p20"/>
          <p:cNvSpPr txBox="1"/>
          <p:nvPr>
            <p:ph idx="4294967295" type="body"/>
          </p:nvPr>
        </p:nvSpPr>
        <p:spPr>
          <a:xfrm>
            <a:off x="4108750" y="1341600"/>
            <a:ext cx="3086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91EA"/>
                </a:solidFill>
              </a:rPr>
              <a:t>Manual integrated mappings</a:t>
            </a:r>
            <a:r>
              <a:rPr b="1" lang="en" sz="1800">
                <a:solidFill>
                  <a:srgbClr val="0091EA"/>
                </a:solidFill>
              </a:rPr>
              <a:t>: </a:t>
            </a:r>
            <a:endParaRPr sz="1800"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-"/>
            </a:pPr>
            <a:r>
              <a:rPr lang="en" sz="1800"/>
              <a:t>Added by domain experts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Possible by adding through the Web interface or Rest API</a:t>
            </a:r>
            <a:endParaRPr sz="18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775" y="2816675"/>
            <a:ext cx="1616525" cy="18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591900" y="456524"/>
            <a:ext cx="75717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Problem definition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591900" y="1200150"/>
            <a:ext cx="4910100" cy="14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There are not quality measures of the ontology matches among entities in the BioPortal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591900" y="4112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31160" r="29385" t="12572"/>
          <a:stretch/>
        </p:blipFill>
        <p:spPr>
          <a:xfrm>
            <a:off x="6489510" y="1420425"/>
            <a:ext cx="1229064" cy="9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27292" l="59254" r="2382" t="36043"/>
          <a:stretch/>
        </p:blipFill>
        <p:spPr>
          <a:xfrm>
            <a:off x="4677250" y="2419050"/>
            <a:ext cx="3757799" cy="22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628450" y="2680350"/>
            <a:ext cx="41295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do we measure how</a:t>
            </a:r>
            <a:endParaRPr b="1"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suitable are those matches?</a:t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